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3F6ACD7F-794A-40AA-9875-28AB325F00E1}">
          <p14:sldIdLst>
            <p14:sldId id="256"/>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3049" autoAdjust="0"/>
    <p:restoredTop sz="94660"/>
  </p:normalViewPr>
  <p:slideViewPr>
    <p:cSldViewPr snapToGrid="0">
      <p:cViewPr>
        <p:scale>
          <a:sx n="100" d="100"/>
          <a:sy n="100" d="100"/>
        </p:scale>
        <p:origin x="-1848" y="3516"/>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B031065-1E27-4D27-BDD9-7EAFC2066783}"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2885895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031065-1E27-4D27-BDD9-7EAFC2066783}"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3451813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031065-1E27-4D27-BDD9-7EAFC2066783}"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123746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031065-1E27-4D27-BDD9-7EAFC2066783}"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238596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B031065-1E27-4D27-BDD9-7EAFC2066783}"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1477165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B031065-1E27-4D27-BDD9-7EAFC2066783}"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2220452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B031065-1E27-4D27-BDD9-7EAFC2066783}" type="datetimeFigureOut">
              <a:rPr lang="en-US" smtClean="0"/>
              <a:t>6/3/2021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3930488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B031065-1E27-4D27-BDD9-7EAFC2066783}" type="datetimeFigureOut">
              <a:rPr lang="en-US" smtClean="0"/>
              <a:t>6/3/2021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353991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31065-1E27-4D27-BDD9-7EAFC2066783}" type="datetimeFigureOut">
              <a:rPr lang="en-US" smtClean="0"/>
              <a:t>6/3/2021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4034224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B031065-1E27-4D27-BDD9-7EAFC2066783}"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817404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B031065-1E27-4D27-BDD9-7EAFC2066783}"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1542560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9B031065-1E27-4D27-BDD9-7EAFC2066783}" type="datetimeFigureOut">
              <a:rPr lang="en-US" smtClean="0"/>
              <a:t>6/3/2021</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99F933E0-86CA-4B6B-BCF4-4D6B8FE5312D}" type="slidenum">
              <a:rPr lang="en-US" smtClean="0"/>
              <a:t>‹Nº›</a:t>
            </a:fld>
            <a:endParaRPr lang="en-US"/>
          </a:p>
        </p:txBody>
      </p:sp>
    </p:spTree>
    <p:extLst>
      <p:ext uri="{BB962C8B-B14F-4D97-AF65-F5344CB8AC3E}">
        <p14:creationId xmlns:p14="http://schemas.microsoft.com/office/powerpoint/2010/main" val="29835503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accion.uccfd.c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a:off x="41324" y="0"/>
            <a:ext cx="6743700" cy="156966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R="32385" algn="just">
              <a:spcAft>
                <a:spcPts val="0"/>
              </a:spcAft>
            </a:pPr>
            <a:r>
              <a:rPr lang="es-VE" sz="1200" b="1" dirty="0" smtClean="0">
                <a:solidFill>
                  <a:srgbClr val="222A35"/>
                </a:solidFill>
                <a:latin typeface="Arial" pitchFamily="34" charset="0"/>
                <a:ea typeface="Times New Roman"/>
                <a:cs typeface="Arial" pitchFamily="34" charset="0"/>
              </a:rPr>
              <a:t>LA</a:t>
            </a:r>
            <a:r>
              <a:rPr lang="es-VE" sz="1200" b="1" spc="5" dirty="0" smtClean="0">
                <a:solidFill>
                  <a:srgbClr val="222A35"/>
                </a:solidFill>
                <a:latin typeface="Arial" pitchFamily="34" charset="0"/>
                <a:ea typeface="Times New Roman"/>
                <a:cs typeface="Arial" pitchFamily="34" charset="0"/>
              </a:rPr>
              <a:t> </a:t>
            </a:r>
            <a:r>
              <a:rPr lang="es-VE" sz="1200" b="1" dirty="0" smtClean="0">
                <a:solidFill>
                  <a:srgbClr val="222A35"/>
                </a:solidFill>
                <a:latin typeface="Arial" pitchFamily="34" charset="0"/>
                <a:ea typeface="Times New Roman"/>
                <a:cs typeface="Arial" pitchFamily="34" charset="0"/>
              </a:rPr>
              <a:t>P</a:t>
            </a:r>
            <a:r>
              <a:rPr lang="es-VE" sz="1200" b="1" spc="5" dirty="0" smtClean="0">
                <a:solidFill>
                  <a:srgbClr val="222A35"/>
                </a:solidFill>
                <a:latin typeface="Arial" pitchFamily="34" charset="0"/>
                <a:ea typeface="Times New Roman"/>
                <a:cs typeface="Arial" pitchFamily="34" charset="0"/>
              </a:rPr>
              <a:t>R</a:t>
            </a:r>
            <a:r>
              <a:rPr lang="es-VE" sz="1200" b="1" dirty="0" smtClean="0">
                <a:solidFill>
                  <a:srgbClr val="222A35"/>
                </a:solidFill>
                <a:latin typeface="Arial" pitchFamily="34" charset="0"/>
                <a:ea typeface="Times New Roman"/>
                <a:cs typeface="Arial" pitchFamily="34" charset="0"/>
              </a:rPr>
              <a:t>E</a:t>
            </a:r>
            <a:r>
              <a:rPr lang="es-VE" sz="1200" b="1" spc="5" dirty="0" smtClean="0">
                <a:solidFill>
                  <a:srgbClr val="222A35"/>
                </a:solidFill>
                <a:latin typeface="Arial" pitchFamily="34" charset="0"/>
                <a:ea typeface="Times New Roman"/>
                <a:cs typeface="Arial" pitchFamily="34" charset="0"/>
              </a:rPr>
              <a:t>P</a:t>
            </a:r>
            <a:r>
              <a:rPr lang="es-VE" sz="1200" b="1" spc="10" dirty="0" smtClean="0">
                <a:solidFill>
                  <a:srgbClr val="222A35"/>
                </a:solidFill>
                <a:latin typeface="Arial" pitchFamily="34" charset="0"/>
                <a:ea typeface="Times New Roman"/>
                <a:cs typeface="Arial" pitchFamily="34" charset="0"/>
              </a:rPr>
              <a:t>A</a:t>
            </a:r>
            <a:r>
              <a:rPr lang="es-VE" sz="1200" b="1" dirty="0" smtClean="0">
                <a:solidFill>
                  <a:srgbClr val="222A35"/>
                </a:solidFill>
                <a:latin typeface="Arial" pitchFamily="34" charset="0"/>
                <a:ea typeface="Times New Roman"/>
                <a:cs typeface="Arial" pitchFamily="34" charset="0"/>
              </a:rPr>
              <a:t>RACIÓN</a:t>
            </a:r>
            <a:r>
              <a:rPr lang="es-VE" sz="1200" b="1" spc="5" dirty="0" smtClean="0">
                <a:solidFill>
                  <a:srgbClr val="222A35"/>
                </a:solidFill>
                <a:latin typeface="Arial" pitchFamily="34" charset="0"/>
                <a:ea typeface="Times New Roman"/>
                <a:cs typeface="Arial" pitchFamily="34" charset="0"/>
              </a:rPr>
              <a:t> T</a:t>
            </a:r>
            <a:r>
              <a:rPr lang="es-VE" sz="1200" b="1" dirty="0" smtClean="0">
                <a:solidFill>
                  <a:srgbClr val="222A35"/>
                </a:solidFill>
                <a:latin typeface="Arial" pitchFamily="34" charset="0"/>
                <a:ea typeface="Times New Roman"/>
                <a:cs typeface="Arial" pitchFamily="34" charset="0"/>
              </a:rPr>
              <a:t>ÁCTICA</a:t>
            </a:r>
            <a:r>
              <a:rPr lang="es-VE" sz="1200" b="1" spc="5" dirty="0" smtClean="0">
                <a:solidFill>
                  <a:srgbClr val="222A35"/>
                </a:solidFill>
                <a:latin typeface="Arial" pitchFamily="34" charset="0"/>
                <a:ea typeface="Times New Roman"/>
                <a:cs typeface="Arial" pitchFamily="34" charset="0"/>
              </a:rPr>
              <a:t> </a:t>
            </a:r>
            <a:r>
              <a:rPr lang="es-VE" sz="1200" b="1" spc="15" dirty="0" smtClean="0">
                <a:solidFill>
                  <a:srgbClr val="222A35"/>
                </a:solidFill>
                <a:latin typeface="Arial" pitchFamily="34" charset="0"/>
                <a:ea typeface="Times New Roman"/>
                <a:cs typeface="Arial" pitchFamily="34" charset="0"/>
              </a:rPr>
              <a:t>O</a:t>
            </a:r>
            <a:r>
              <a:rPr lang="es-VE" sz="1200" b="1" dirty="0" smtClean="0">
                <a:solidFill>
                  <a:srgbClr val="222A35"/>
                </a:solidFill>
                <a:latin typeface="Arial" pitchFamily="34" charset="0"/>
                <a:ea typeface="Times New Roman"/>
                <a:cs typeface="Arial" pitchFamily="34" charset="0"/>
              </a:rPr>
              <a:t>FENSI</a:t>
            </a:r>
            <a:r>
              <a:rPr lang="es-VE" sz="1200" b="1" spc="10" dirty="0" smtClean="0">
                <a:solidFill>
                  <a:srgbClr val="222A35"/>
                </a:solidFill>
                <a:latin typeface="Arial" pitchFamily="34" charset="0"/>
                <a:ea typeface="Times New Roman"/>
                <a:cs typeface="Arial" pitchFamily="34" charset="0"/>
              </a:rPr>
              <a:t>V</a:t>
            </a:r>
            <a:r>
              <a:rPr lang="es-VE" sz="1200" b="1" dirty="0" smtClean="0">
                <a:solidFill>
                  <a:srgbClr val="222A35"/>
                </a:solidFill>
                <a:latin typeface="Arial" pitchFamily="34" charset="0"/>
                <a:ea typeface="Times New Roman"/>
                <a:cs typeface="Arial" pitchFamily="34" charset="0"/>
              </a:rPr>
              <a:t>A</a:t>
            </a:r>
            <a:r>
              <a:rPr lang="es-VE" sz="1200" b="1" spc="5" dirty="0" smtClean="0">
                <a:solidFill>
                  <a:srgbClr val="222A35"/>
                </a:solidFill>
                <a:latin typeface="Arial" pitchFamily="34" charset="0"/>
                <a:ea typeface="Times New Roman"/>
                <a:cs typeface="Arial" pitchFamily="34" charset="0"/>
              </a:rPr>
              <a:t> </a:t>
            </a:r>
            <a:r>
              <a:rPr lang="es-VE" sz="1200" b="1" dirty="0" smtClean="0">
                <a:solidFill>
                  <a:srgbClr val="222A35"/>
                </a:solidFill>
                <a:latin typeface="Arial" pitchFamily="34" charset="0"/>
                <a:ea typeface="Times New Roman"/>
                <a:cs typeface="Arial" pitchFamily="34" charset="0"/>
              </a:rPr>
              <a:t>EN</a:t>
            </a:r>
            <a:r>
              <a:rPr lang="es-VE" sz="1200" b="1" spc="5" dirty="0" smtClean="0">
                <a:solidFill>
                  <a:srgbClr val="222A35"/>
                </a:solidFill>
                <a:latin typeface="Arial" pitchFamily="34" charset="0"/>
                <a:ea typeface="Times New Roman"/>
                <a:cs typeface="Arial" pitchFamily="34" charset="0"/>
              </a:rPr>
              <a:t> </a:t>
            </a:r>
            <a:r>
              <a:rPr lang="es-VE" sz="1200" b="1" dirty="0" smtClean="0">
                <a:solidFill>
                  <a:srgbClr val="222A35"/>
                </a:solidFill>
                <a:latin typeface="Arial" pitchFamily="34" charset="0"/>
                <a:ea typeface="Times New Roman"/>
                <a:cs typeface="Arial" pitchFamily="34" charset="0"/>
              </a:rPr>
              <a:t>LOS</a:t>
            </a:r>
            <a:r>
              <a:rPr lang="es-VE" sz="1200" b="1" spc="5" dirty="0" smtClean="0">
                <a:solidFill>
                  <a:srgbClr val="222A35"/>
                </a:solidFill>
                <a:latin typeface="Arial" pitchFamily="34" charset="0"/>
                <a:ea typeface="Times New Roman"/>
                <a:cs typeface="Arial" pitchFamily="34" charset="0"/>
              </a:rPr>
              <a:t> F</a:t>
            </a:r>
            <a:r>
              <a:rPr lang="es-VE" sz="1200" b="1" dirty="0" smtClean="0">
                <a:solidFill>
                  <a:srgbClr val="222A35"/>
                </a:solidFill>
                <a:latin typeface="Arial" pitchFamily="34" charset="0"/>
                <a:ea typeface="Times New Roman"/>
                <a:cs typeface="Arial" pitchFamily="34" charset="0"/>
              </a:rPr>
              <a:t>UTBOLIS</a:t>
            </a:r>
            <a:r>
              <a:rPr lang="es-VE" sz="1200" b="1" spc="10" dirty="0" smtClean="0">
                <a:solidFill>
                  <a:srgbClr val="222A35"/>
                </a:solidFill>
                <a:latin typeface="Arial" pitchFamily="34" charset="0"/>
                <a:ea typeface="Times New Roman"/>
                <a:cs typeface="Arial" pitchFamily="34" charset="0"/>
              </a:rPr>
              <a:t>T</a:t>
            </a:r>
            <a:r>
              <a:rPr lang="es-VE" sz="1200" b="1" dirty="0" smtClean="0">
                <a:solidFill>
                  <a:srgbClr val="222A35"/>
                </a:solidFill>
                <a:latin typeface="Arial" pitchFamily="34" charset="0"/>
                <a:ea typeface="Times New Roman"/>
                <a:cs typeface="Arial" pitchFamily="34" charset="0"/>
              </a:rPr>
              <a:t>AS</a:t>
            </a:r>
            <a:r>
              <a:rPr lang="es-VE" sz="1200" b="1" spc="5" dirty="0" smtClean="0">
                <a:solidFill>
                  <a:srgbClr val="222A35"/>
                </a:solidFill>
                <a:latin typeface="Arial" pitchFamily="34" charset="0"/>
                <a:ea typeface="Times New Roman"/>
                <a:cs typeface="Arial" pitchFamily="34" charset="0"/>
              </a:rPr>
              <a:t> </a:t>
            </a:r>
            <a:r>
              <a:rPr lang="es-VE" sz="1200" b="1" dirty="0" smtClean="0">
                <a:solidFill>
                  <a:srgbClr val="222A35"/>
                </a:solidFill>
                <a:latin typeface="Arial" pitchFamily="34" charset="0"/>
                <a:ea typeface="Times New Roman"/>
                <a:cs typeface="Arial" pitchFamily="34" charset="0"/>
              </a:rPr>
              <a:t>D</a:t>
            </a:r>
            <a:r>
              <a:rPr lang="es-VE" sz="1200" b="1" spc="5" dirty="0" smtClean="0">
                <a:solidFill>
                  <a:srgbClr val="222A35"/>
                </a:solidFill>
                <a:latin typeface="Arial" pitchFamily="34" charset="0"/>
                <a:ea typeface="Times New Roman"/>
                <a:cs typeface="Arial" pitchFamily="34" charset="0"/>
              </a:rPr>
              <a:t>E</a:t>
            </a:r>
            <a:r>
              <a:rPr lang="es-VE" sz="1200" b="1" dirty="0" smtClean="0">
                <a:solidFill>
                  <a:srgbClr val="222A35"/>
                </a:solidFill>
                <a:latin typeface="Arial" pitchFamily="34" charset="0"/>
                <a:ea typeface="Times New Roman"/>
                <a:cs typeface="Arial" pitchFamily="34" charset="0"/>
              </a:rPr>
              <a:t>L</a:t>
            </a:r>
            <a:r>
              <a:rPr lang="es-VE" sz="1200" b="1" spc="5" dirty="0" smtClean="0">
                <a:solidFill>
                  <a:srgbClr val="222A35"/>
                </a:solidFill>
                <a:latin typeface="Arial" pitchFamily="34" charset="0"/>
                <a:ea typeface="Times New Roman"/>
                <a:cs typeface="Arial" pitchFamily="34" charset="0"/>
              </a:rPr>
              <a:t> </a:t>
            </a:r>
            <a:r>
              <a:rPr lang="es-VE" sz="1200" b="1" spc="10" dirty="0" smtClean="0">
                <a:solidFill>
                  <a:srgbClr val="222A35"/>
                </a:solidFill>
                <a:latin typeface="Arial" pitchFamily="34" charset="0"/>
                <a:ea typeface="Times New Roman"/>
                <a:cs typeface="Arial" pitchFamily="34" charset="0"/>
              </a:rPr>
              <a:t>E</a:t>
            </a:r>
            <a:r>
              <a:rPr lang="es-VE" sz="1200" b="1" dirty="0" smtClean="0">
                <a:solidFill>
                  <a:srgbClr val="222A35"/>
                </a:solidFill>
                <a:latin typeface="Arial" pitchFamily="34" charset="0"/>
                <a:ea typeface="Times New Roman"/>
                <a:cs typeface="Arial" pitchFamily="34" charset="0"/>
              </a:rPr>
              <a:t>QUIPO MASCUL</a:t>
            </a:r>
            <a:r>
              <a:rPr lang="es-VE" sz="1200" b="1" spc="20" dirty="0" smtClean="0">
                <a:solidFill>
                  <a:srgbClr val="222A35"/>
                </a:solidFill>
                <a:latin typeface="Arial" pitchFamily="34" charset="0"/>
                <a:ea typeface="Times New Roman"/>
                <a:cs typeface="Arial" pitchFamily="34" charset="0"/>
              </a:rPr>
              <a:t>I</a:t>
            </a:r>
            <a:r>
              <a:rPr lang="es-VE" sz="1200" b="1" dirty="0" smtClean="0">
                <a:solidFill>
                  <a:srgbClr val="222A35"/>
                </a:solidFill>
                <a:latin typeface="Arial" pitchFamily="34" charset="0"/>
                <a:ea typeface="Times New Roman"/>
                <a:cs typeface="Arial" pitchFamily="34" charset="0"/>
              </a:rPr>
              <a:t>NO</a:t>
            </a:r>
            <a:r>
              <a:rPr lang="es-VE" sz="1200" b="1" spc="10" dirty="0" smtClean="0">
                <a:solidFill>
                  <a:srgbClr val="222A35"/>
                </a:solidFill>
                <a:latin typeface="Arial" pitchFamily="34" charset="0"/>
                <a:ea typeface="Times New Roman"/>
                <a:cs typeface="Arial" pitchFamily="34" charset="0"/>
              </a:rPr>
              <a:t> </a:t>
            </a:r>
            <a:r>
              <a:rPr lang="es-VE" sz="1200" b="1" dirty="0" smtClean="0">
                <a:solidFill>
                  <a:srgbClr val="222A35"/>
                </a:solidFill>
                <a:latin typeface="Arial" pitchFamily="34" charset="0"/>
                <a:ea typeface="Times New Roman"/>
                <a:cs typeface="Arial" pitchFamily="34" charset="0"/>
              </a:rPr>
              <a:t>DE PRIMERA C</a:t>
            </a:r>
            <a:r>
              <a:rPr lang="es-VE" sz="1200" b="1" spc="10" dirty="0" smtClean="0">
                <a:solidFill>
                  <a:srgbClr val="222A35"/>
                </a:solidFill>
                <a:latin typeface="Arial" pitchFamily="34" charset="0"/>
                <a:ea typeface="Times New Roman"/>
                <a:cs typeface="Arial" pitchFamily="34" charset="0"/>
              </a:rPr>
              <a:t>A</a:t>
            </a:r>
            <a:r>
              <a:rPr lang="es-VE" sz="1200" b="1" dirty="0" smtClean="0">
                <a:solidFill>
                  <a:srgbClr val="222A35"/>
                </a:solidFill>
                <a:latin typeface="Arial" pitchFamily="34" charset="0"/>
                <a:ea typeface="Times New Roman"/>
                <a:cs typeface="Arial" pitchFamily="34" charset="0"/>
              </a:rPr>
              <a:t>TEGORÍA DE LA H</a:t>
            </a:r>
            <a:r>
              <a:rPr lang="es-VE" sz="1200" b="1" spc="10" dirty="0" smtClean="0">
                <a:solidFill>
                  <a:srgbClr val="222A35"/>
                </a:solidFill>
                <a:latin typeface="Arial" pitchFamily="34" charset="0"/>
                <a:ea typeface="Times New Roman"/>
                <a:cs typeface="Arial" pitchFamily="34" charset="0"/>
              </a:rPr>
              <a:t>A</a:t>
            </a:r>
            <a:r>
              <a:rPr lang="es-VE" sz="1200" b="1" dirty="0" smtClean="0">
                <a:solidFill>
                  <a:srgbClr val="222A35"/>
                </a:solidFill>
                <a:latin typeface="Arial" pitchFamily="34" charset="0"/>
                <a:ea typeface="Times New Roman"/>
                <a:cs typeface="Arial" pitchFamily="34" charset="0"/>
              </a:rPr>
              <a:t>BA</a:t>
            </a:r>
            <a:r>
              <a:rPr lang="es-VE" sz="1200" b="1" spc="10" dirty="0" smtClean="0">
                <a:solidFill>
                  <a:srgbClr val="222A35"/>
                </a:solidFill>
                <a:latin typeface="Arial" pitchFamily="34" charset="0"/>
                <a:ea typeface="Times New Roman"/>
                <a:cs typeface="Arial" pitchFamily="34" charset="0"/>
              </a:rPr>
              <a:t>N</a:t>
            </a:r>
            <a:r>
              <a:rPr lang="es-VE" sz="1200" b="1" dirty="0" smtClean="0">
                <a:solidFill>
                  <a:srgbClr val="222A35"/>
                </a:solidFill>
                <a:latin typeface="Arial" pitchFamily="34" charset="0"/>
                <a:ea typeface="Times New Roman"/>
                <a:cs typeface="Arial" pitchFamily="34" charset="0"/>
              </a:rPr>
              <a:t>A</a:t>
            </a:r>
            <a:endParaRPr lang="es-VE" sz="1200" dirty="0" smtClean="0">
              <a:latin typeface="Arial" pitchFamily="34" charset="0"/>
              <a:ea typeface="Times New Roman"/>
              <a:cs typeface="Arial" pitchFamily="34" charset="0"/>
            </a:endParaRPr>
          </a:p>
          <a:p>
            <a:pPr lvl="0"/>
            <a:r>
              <a:rPr lang="es-ES" sz="1200" dirty="0" smtClean="0">
                <a:latin typeface="Arial" panose="020B0604020202020204" pitchFamily="34" charset="0"/>
                <a:cs typeface="Arial" panose="020B0604020202020204" pitchFamily="34" charset="0"/>
              </a:rPr>
              <a:t>AUTORES:</a:t>
            </a:r>
            <a:r>
              <a:rPr lang="es-VE" sz="1200" dirty="0" smtClean="0">
                <a:solidFill>
                  <a:srgbClr val="222A35"/>
                </a:solidFill>
                <a:latin typeface="Arial"/>
                <a:ea typeface="Times New Roman"/>
              </a:rPr>
              <a:t>M. Sc. </a:t>
            </a:r>
            <a:r>
              <a:rPr lang="es-MX" sz="1200" dirty="0" smtClean="0">
                <a:solidFill>
                  <a:srgbClr val="222A35"/>
                </a:solidFill>
                <a:latin typeface="Arial"/>
                <a:ea typeface="Times New Roman"/>
              </a:rPr>
              <a:t>Jaine </a:t>
            </a:r>
            <a:r>
              <a:rPr lang="es-MX" sz="1200" dirty="0">
                <a:solidFill>
                  <a:srgbClr val="222A35"/>
                </a:solidFill>
                <a:latin typeface="Arial"/>
                <a:ea typeface="Times New Roman"/>
              </a:rPr>
              <a:t>Colomé </a:t>
            </a:r>
            <a:r>
              <a:rPr lang="es-MX" sz="1200" dirty="0" smtClean="0">
                <a:solidFill>
                  <a:srgbClr val="222A35"/>
                </a:solidFill>
                <a:latin typeface="Arial"/>
                <a:ea typeface="Times New Roman"/>
              </a:rPr>
              <a:t>Valencia                               </a:t>
            </a:r>
            <a:r>
              <a:rPr lang="es-ES" sz="1200" b="1" dirty="0" smtClean="0">
                <a:solidFill>
                  <a:srgbClr val="0F243E"/>
                </a:solidFill>
                <a:latin typeface="Arial"/>
                <a:ea typeface="Calibri"/>
              </a:rPr>
              <a:t>APUDES </a:t>
            </a:r>
            <a:r>
              <a:rPr lang="es-ES" sz="1200" b="1" dirty="0">
                <a:solidFill>
                  <a:srgbClr val="0F243E"/>
                </a:solidFill>
                <a:latin typeface="Arial"/>
                <a:ea typeface="Calibri"/>
              </a:rPr>
              <a:t>2021</a:t>
            </a:r>
          </a:p>
          <a:p>
            <a:r>
              <a:rPr lang="es-ES" sz="1200" dirty="0" smtClean="0">
                <a:latin typeface="Arial" panose="020B0604020202020204" pitchFamily="34" charset="0"/>
                <a:cs typeface="Arial" panose="020B0604020202020204" pitchFamily="34" charset="0"/>
              </a:rPr>
              <a:t>                  M.Sc</a:t>
            </a:r>
            <a:r>
              <a:rPr lang="es-ES" sz="1200" dirty="0" smtClean="0">
                <a:latin typeface="Arial" panose="020B0604020202020204" pitchFamily="34" charset="0"/>
                <a:cs typeface="Arial" panose="020B0604020202020204" pitchFamily="34" charset="0"/>
              </a:rPr>
              <a:t>.</a:t>
            </a:r>
            <a:r>
              <a:rPr lang="es-ES" sz="1200" dirty="0">
                <a:solidFill>
                  <a:srgbClr val="0F243E"/>
                </a:solidFill>
                <a:latin typeface="Arial"/>
                <a:ea typeface="Calibri"/>
              </a:rPr>
              <a:t> Gerardo Vargas </a:t>
            </a:r>
            <a:r>
              <a:rPr lang="es-ES" sz="1200" dirty="0" smtClean="0">
                <a:solidFill>
                  <a:srgbClr val="0F243E"/>
                </a:solidFill>
                <a:latin typeface="Arial"/>
                <a:ea typeface="Calibri"/>
              </a:rPr>
              <a:t>Peraza</a:t>
            </a:r>
            <a:r>
              <a:rPr lang="es-ES" sz="1200" dirty="0">
                <a:solidFill>
                  <a:prstClr val="black"/>
                </a:solidFill>
                <a:latin typeface="Arial" panose="020B0604020202020204" pitchFamily="34" charset="0"/>
                <a:cs typeface="Arial" panose="020B0604020202020204" pitchFamily="34" charset="0"/>
              </a:rPr>
              <a:t> </a:t>
            </a:r>
            <a:r>
              <a:rPr lang="es-ES" sz="1200" dirty="0" smtClean="0">
                <a:solidFill>
                  <a:prstClr val="black"/>
                </a:solidFill>
                <a:latin typeface="Arial" panose="020B0604020202020204" pitchFamily="34" charset="0"/>
                <a:cs typeface="Arial" panose="020B0604020202020204" pitchFamily="34" charset="0"/>
              </a:rPr>
              <a:t>                                  País</a:t>
            </a:r>
            <a:r>
              <a:rPr lang="es-ES" sz="1200" dirty="0">
                <a:solidFill>
                  <a:prstClr val="black"/>
                </a:solidFill>
                <a:latin typeface="Arial" panose="020B0604020202020204" pitchFamily="34" charset="0"/>
                <a:cs typeface="Arial" panose="020B0604020202020204" pitchFamily="34" charset="0"/>
              </a:rPr>
              <a:t>: Cuba </a:t>
            </a:r>
            <a:endParaRPr lang="es-ES" sz="1200" dirty="0" smtClean="0">
              <a:solidFill>
                <a:srgbClr val="0F243E"/>
              </a:solidFill>
              <a:latin typeface="Arial"/>
              <a:ea typeface="Calibri"/>
            </a:endParaRPr>
          </a:p>
          <a:p>
            <a:r>
              <a:rPr lang="en-US" sz="1200" dirty="0" smtClean="0">
                <a:solidFill>
                  <a:srgbClr val="222A35"/>
                </a:solidFill>
                <a:latin typeface="Arial"/>
                <a:ea typeface="Times New Roman"/>
              </a:rPr>
              <a:t>                  M</a:t>
            </a:r>
            <a:r>
              <a:rPr lang="en-US" sz="1200" dirty="0">
                <a:solidFill>
                  <a:srgbClr val="222A35"/>
                </a:solidFill>
                <a:latin typeface="Arial"/>
                <a:ea typeface="Times New Roman"/>
              </a:rPr>
              <a:t>. Sc. Yariel Chappotìn </a:t>
            </a:r>
            <a:r>
              <a:rPr lang="en-US" sz="1200" dirty="0" smtClean="0">
                <a:solidFill>
                  <a:srgbClr val="222A35"/>
                </a:solidFill>
                <a:latin typeface="Arial"/>
                <a:ea typeface="Times New Roman"/>
              </a:rPr>
              <a:t>Vargas</a:t>
            </a:r>
            <a:endParaRPr lang="es-ES" sz="1200" dirty="0" smtClean="0">
              <a:solidFill>
                <a:srgbClr val="0F243E"/>
              </a:solidFill>
              <a:latin typeface="Arial"/>
              <a:ea typeface="Calibri"/>
            </a:endParaRPr>
          </a:p>
          <a:p>
            <a:r>
              <a:rPr lang="es-ES" sz="1200" dirty="0" smtClean="0">
                <a:latin typeface="Arial" panose="020B0604020202020204" pitchFamily="34" charset="0"/>
                <a:cs typeface="Arial" panose="020B0604020202020204" pitchFamily="34" charset="0"/>
              </a:rPr>
              <a:t>                                                                                                               </a:t>
            </a:r>
            <a:endParaRPr lang="es-ES" sz="1200" dirty="0" smtClean="0">
              <a:latin typeface="Arial" panose="020B0604020202020204" pitchFamily="34" charset="0"/>
              <a:cs typeface="Arial" panose="020B0604020202020204" pitchFamily="34" charset="0"/>
            </a:endParaRPr>
          </a:p>
          <a:p>
            <a:r>
              <a:rPr lang="es-ES" sz="1200" dirty="0" smtClean="0">
                <a:latin typeface="Arial" panose="020B0604020202020204" pitchFamily="34" charset="0"/>
                <a:cs typeface="Arial" panose="020B0604020202020204" pitchFamily="34" charset="0"/>
              </a:rPr>
              <a:t>                                                                                                </a:t>
            </a:r>
            <a:r>
              <a:rPr lang="es-ES" sz="1200" dirty="0" smtClean="0">
                <a:latin typeface="Arial" panose="020B0604020202020204" pitchFamily="34" charset="0"/>
                <a:cs typeface="Arial" panose="020B0604020202020204" pitchFamily="34" charset="0"/>
              </a:rPr>
              <a:t> </a:t>
            </a:r>
          </a:p>
          <a:p>
            <a:r>
              <a:rPr lang="es-ES" sz="1200" dirty="0" smtClean="0">
                <a:latin typeface="Arial" panose="020B0604020202020204" pitchFamily="34" charset="0"/>
                <a:cs typeface="Arial" panose="020B0604020202020204" pitchFamily="34" charset="0"/>
              </a:rPr>
              <a:t>                   </a:t>
            </a:r>
            <a:endParaRPr lang="es-ES" sz="1200" dirty="0" smtClean="0">
              <a:latin typeface="Arial" panose="020B0604020202020204" pitchFamily="34" charset="0"/>
              <a:cs typeface="Arial" panose="020B0604020202020204" pitchFamily="34" charset="0"/>
            </a:endParaRPr>
          </a:p>
        </p:txBody>
      </p:sp>
      <p:sp>
        <p:nvSpPr>
          <p:cNvPr id="9" name="CuadroTexto 8"/>
          <p:cNvSpPr txBox="1"/>
          <p:nvPr/>
        </p:nvSpPr>
        <p:spPr>
          <a:xfrm>
            <a:off x="45720" y="1027673"/>
            <a:ext cx="6823710" cy="138499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1200" b="1" dirty="0" smtClean="0">
                <a:latin typeface="Arial" panose="020B0604020202020204" pitchFamily="34" charset="0"/>
                <a:cs typeface="Arial" panose="020B0604020202020204" pitchFamily="34" charset="0"/>
              </a:rPr>
              <a:t>INTRODUCCIÓN</a:t>
            </a:r>
            <a:endParaRPr lang="es-VE" sz="1200" dirty="0" smtClean="0">
              <a:solidFill>
                <a:srgbClr val="0F243E"/>
              </a:solidFill>
              <a:latin typeface="Arial"/>
              <a:ea typeface="Times New Roman"/>
            </a:endParaRPr>
          </a:p>
          <a:p>
            <a:pPr algn="just">
              <a:spcAft>
                <a:spcPts val="0"/>
              </a:spcAft>
            </a:pPr>
            <a:r>
              <a:rPr lang="es-ES" sz="1200" dirty="0">
                <a:solidFill>
                  <a:srgbClr val="222A35"/>
                </a:solidFill>
                <a:latin typeface="Arial" pitchFamily="34" charset="0"/>
                <a:ea typeface="Times New Roman"/>
                <a:cs typeface="Arial" pitchFamily="34" charset="0"/>
              </a:rPr>
              <a:t>El estudio permite identificar la existencia de una contradicción  relacionada al nivel de preparación táctica ofensiva que deben poseer los futbolistas del equipo masculino primera categoría para un mejor comportamiento en el campo de juego y las insuficiencias observadas durante los juegos efectuados en cuanto a las acciones ofensivas y el cumplimiento de los principios tácticos ofensivos. </a:t>
            </a:r>
            <a:endParaRPr lang="es-VE" sz="1200" dirty="0">
              <a:latin typeface="Arial" pitchFamily="34" charset="0"/>
              <a:ea typeface="Times New Roman"/>
              <a:cs typeface="Arial" pitchFamily="34" charset="0"/>
            </a:endParaRPr>
          </a:p>
          <a:p>
            <a:pPr algn="just"/>
            <a:endParaRPr lang="es-ES" sz="1200" dirty="0" smtClean="0">
              <a:latin typeface="Arial" panose="020B0604020202020204" pitchFamily="34" charset="0"/>
              <a:cs typeface="Arial" panose="020B0604020202020204" pitchFamily="34" charset="0"/>
            </a:endParaRPr>
          </a:p>
        </p:txBody>
      </p:sp>
      <p:sp>
        <p:nvSpPr>
          <p:cNvPr id="10" name="CuadroTexto 9"/>
          <p:cNvSpPr txBox="1"/>
          <p:nvPr/>
        </p:nvSpPr>
        <p:spPr>
          <a:xfrm>
            <a:off x="57150" y="2548878"/>
            <a:ext cx="6812280" cy="3600986"/>
          </a:xfrm>
          <a:prstGeom prst="rect">
            <a:avLst/>
          </a:prstGeom>
          <a:noFill/>
          <a:ln>
            <a:solidFill>
              <a:schemeClr val="bg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sz="1200" b="1" dirty="0" smtClean="0">
                <a:latin typeface="Arial" panose="020B0604020202020204" pitchFamily="34" charset="0"/>
                <a:cs typeface="Arial" panose="020B0604020202020204" pitchFamily="34" charset="0"/>
              </a:rPr>
              <a:t>MÉTODOS</a:t>
            </a:r>
          </a:p>
          <a:p>
            <a:pPr algn="just">
              <a:spcAft>
                <a:spcPts val="0"/>
              </a:spcAft>
            </a:pPr>
            <a:r>
              <a:rPr lang="es-MX" sz="1200" dirty="0">
                <a:solidFill>
                  <a:srgbClr val="222A35"/>
                </a:solidFill>
                <a:latin typeface="Arial"/>
                <a:ea typeface="Times New Roman"/>
                <a:cs typeface="Times New Roman"/>
              </a:rPr>
              <a:t>Se utilizaron los recursos metodológicos cuantitativos y cualitativos que exigen su objeto, los métodos y técnicas empleadas como el análisis cualitativo de documentos; la encuesta; la observación científica; la triangulación; el método sistémico funcional estructural; el método analítico-sintético; el método inductivo-deductivo y el matemático estadístico</a:t>
            </a:r>
            <a:r>
              <a:rPr lang="es-MX" sz="1200" dirty="0" smtClean="0">
                <a:solidFill>
                  <a:srgbClr val="222A35"/>
                </a:solidFill>
                <a:latin typeface="Arial"/>
                <a:ea typeface="Times New Roman"/>
                <a:cs typeface="Times New Roman"/>
              </a:rPr>
              <a:t>.</a:t>
            </a:r>
          </a:p>
          <a:p>
            <a:pPr algn="just">
              <a:spcAft>
                <a:spcPts val="0"/>
              </a:spcAft>
            </a:pPr>
            <a:r>
              <a:rPr lang="es-MX" sz="1200" i="1" dirty="0" smtClean="0">
                <a:solidFill>
                  <a:srgbClr val="222A35"/>
                </a:solidFill>
                <a:latin typeface="Arial"/>
                <a:ea typeface="Times New Roman"/>
                <a:cs typeface="Times New Roman"/>
              </a:rPr>
              <a:t>Resultados </a:t>
            </a:r>
            <a:r>
              <a:rPr lang="es-MX" sz="1200" i="1" dirty="0">
                <a:solidFill>
                  <a:srgbClr val="222A35"/>
                </a:solidFill>
                <a:latin typeface="Arial"/>
                <a:ea typeface="Times New Roman"/>
                <a:cs typeface="Times New Roman"/>
              </a:rPr>
              <a:t>de los indicadores observables para determinar el comportamiento de la </a:t>
            </a:r>
            <a:r>
              <a:rPr lang="es-VE" sz="1200" i="1" dirty="0">
                <a:solidFill>
                  <a:srgbClr val="222A35"/>
                </a:solidFill>
                <a:latin typeface="Arial"/>
                <a:ea typeface="Times New Roman"/>
                <a:cs typeface="Times New Roman"/>
              </a:rPr>
              <a:t>táctica </a:t>
            </a:r>
            <a:r>
              <a:rPr lang="es-MX" sz="1200" i="1" dirty="0">
                <a:solidFill>
                  <a:srgbClr val="222A35"/>
                </a:solidFill>
                <a:latin typeface="Arial"/>
                <a:ea typeface="Times New Roman"/>
                <a:cs typeface="Times New Roman"/>
              </a:rPr>
              <a:t>ofensiva empleado por los futbolistas</a:t>
            </a:r>
            <a:endParaRPr lang="es-VE" sz="1100" dirty="0">
              <a:ea typeface="Times New Roman"/>
              <a:cs typeface="Times New Roman"/>
            </a:endParaRPr>
          </a:p>
          <a:p>
            <a:pPr algn="ctr">
              <a:spcAft>
                <a:spcPts val="0"/>
              </a:spcAft>
            </a:pPr>
            <a:endParaRPr lang="es-MX" sz="1200" dirty="0">
              <a:solidFill>
                <a:srgbClr val="222A35"/>
              </a:solidFill>
              <a:latin typeface="Arial" pitchFamily="34" charset="0"/>
              <a:ea typeface="Times New Roman"/>
              <a:cs typeface="Arial" pitchFamily="34" charset="0"/>
            </a:endParaRPr>
          </a:p>
          <a:p>
            <a:pPr algn="ctr">
              <a:spcAft>
                <a:spcPts val="0"/>
              </a:spcAft>
            </a:pPr>
            <a:endParaRPr lang="es-MX" sz="1200" dirty="0" smtClean="0">
              <a:solidFill>
                <a:srgbClr val="222A35"/>
              </a:solidFill>
              <a:latin typeface="Arial" pitchFamily="34" charset="0"/>
              <a:ea typeface="Times New Roman"/>
              <a:cs typeface="Arial" pitchFamily="34" charset="0"/>
            </a:endParaRPr>
          </a:p>
          <a:p>
            <a:pPr algn="ctr">
              <a:spcAft>
                <a:spcPts val="0"/>
              </a:spcAft>
            </a:pPr>
            <a:endParaRPr lang="es-MX" sz="1200" dirty="0">
              <a:solidFill>
                <a:srgbClr val="222A35"/>
              </a:solidFill>
              <a:latin typeface="Arial" pitchFamily="34" charset="0"/>
              <a:ea typeface="Times New Roman"/>
              <a:cs typeface="Arial" pitchFamily="34" charset="0"/>
            </a:endParaRPr>
          </a:p>
          <a:p>
            <a:pPr algn="ctr">
              <a:spcAft>
                <a:spcPts val="0"/>
              </a:spcAft>
            </a:pPr>
            <a:endParaRPr lang="es-MX" sz="1200" dirty="0" smtClean="0">
              <a:solidFill>
                <a:srgbClr val="222A35"/>
              </a:solidFill>
              <a:latin typeface="Arial" pitchFamily="34" charset="0"/>
              <a:ea typeface="Times New Roman"/>
              <a:cs typeface="Arial" pitchFamily="34" charset="0"/>
            </a:endParaRPr>
          </a:p>
          <a:p>
            <a:pPr algn="ctr">
              <a:spcAft>
                <a:spcPts val="0"/>
              </a:spcAft>
            </a:pPr>
            <a:endParaRPr lang="es-MX" sz="1200" dirty="0">
              <a:solidFill>
                <a:srgbClr val="222A35"/>
              </a:solidFill>
              <a:latin typeface="Arial" pitchFamily="34" charset="0"/>
              <a:ea typeface="Times New Roman"/>
              <a:cs typeface="Arial" pitchFamily="34" charset="0"/>
            </a:endParaRPr>
          </a:p>
          <a:p>
            <a:pPr algn="ctr">
              <a:spcAft>
                <a:spcPts val="0"/>
              </a:spcAft>
            </a:pPr>
            <a:endParaRPr lang="es-MX" sz="1200" dirty="0" smtClean="0">
              <a:solidFill>
                <a:srgbClr val="222A35"/>
              </a:solidFill>
              <a:latin typeface="Arial" pitchFamily="34" charset="0"/>
              <a:ea typeface="Times New Roman"/>
              <a:cs typeface="Arial" pitchFamily="34" charset="0"/>
            </a:endParaRPr>
          </a:p>
          <a:p>
            <a:pPr algn="ctr">
              <a:spcAft>
                <a:spcPts val="0"/>
              </a:spcAft>
            </a:pPr>
            <a:endParaRPr lang="es-MX" sz="1200" dirty="0">
              <a:solidFill>
                <a:srgbClr val="222A35"/>
              </a:solidFill>
              <a:latin typeface="Arial" pitchFamily="34" charset="0"/>
              <a:ea typeface="Times New Roman"/>
              <a:cs typeface="Arial" pitchFamily="34" charset="0"/>
            </a:endParaRPr>
          </a:p>
          <a:p>
            <a:pPr algn="ctr">
              <a:spcAft>
                <a:spcPts val="0"/>
              </a:spcAft>
            </a:pPr>
            <a:endParaRPr lang="es-MX" sz="1200" dirty="0" smtClean="0">
              <a:solidFill>
                <a:srgbClr val="222A35"/>
              </a:solidFill>
              <a:latin typeface="Arial" pitchFamily="34" charset="0"/>
              <a:ea typeface="Times New Roman"/>
              <a:cs typeface="Arial" pitchFamily="34" charset="0"/>
            </a:endParaRPr>
          </a:p>
          <a:p>
            <a:pPr algn="ctr">
              <a:spcAft>
                <a:spcPts val="0"/>
              </a:spcAft>
            </a:pPr>
            <a:endParaRPr lang="es-MX" sz="1200" dirty="0">
              <a:solidFill>
                <a:srgbClr val="222A35"/>
              </a:solidFill>
              <a:latin typeface="Arial" pitchFamily="34" charset="0"/>
              <a:ea typeface="Times New Roman"/>
              <a:cs typeface="Arial" pitchFamily="34" charset="0"/>
            </a:endParaRPr>
          </a:p>
          <a:p>
            <a:pPr algn="ctr">
              <a:spcAft>
                <a:spcPts val="0"/>
              </a:spcAft>
            </a:pPr>
            <a:endParaRPr lang="es-MX" sz="1200" dirty="0">
              <a:solidFill>
                <a:srgbClr val="222A35"/>
              </a:solidFill>
              <a:latin typeface="Arial" pitchFamily="34" charset="0"/>
              <a:ea typeface="Times New Roman"/>
              <a:cs typeface="Arial" pitchFamily="34" charset="0"/>
            </a:endParaRPr>
          </a:p>
          <a:p>
            <a:pPr algn="ctr">
              <a:spcAft>
                <a:spcPts val="0"/>
              </a:spcAft>
            </a:pPr>
            <a:r>
              <a:rPr lang="es-MX" sz="1200" i="1" dirty="0" smtClean="0">
                <a:solidFill>
                  <a:srgbClr val="222A35"/>
                </a:solidFill>
                <a:latin typeface="Arial" pitchFamily="34" charset="0"/>
                <a:ea typeface="Times New Roman"/>
                <a:cs typeface="Arial" pitchFamily="34" charset="0"/>
              </a:rPr>
              <a:t>Resultados de la aplicación de las acciones metodológicas en comparación al diagnóstico</a:t>
            </a:r>
          </a:p>
          <a:p>
            <a:pPr algn="ctr">
              <a:spcAft>
                <a:spcPts val="0"/>
              </a:spcAft>
            </a:pPr>
            <a:endParaRPr lang="es-VE" sz="1200" b="1" i="1" dirty="0">
              <a:latin typeface="Arial" pitchFamily="34" charset="0"/>
              <a:ea typeface="Times New Roman"/>
              <a:cs typeface="Arial" pitchFamily="34" charset="0"/>
            </a:endParaRPr>
          </a:p>
        </p:txBody>
      </p:sp>
      <p:sp>
        <p:nvSpPr>
          <p:cNvPr id="12" name="Rectángulo redondeado 11"/>
          <p:cNvSpPr/>
          <p:nvPr/>
        </p:nvSpPr>
        <p:spPr>
          <a:xfrm>
            <a:off x="-14288" y="2091023"/>
            <a:ext cx="6943725" cy="643290"/>
          </a:xfrm>
          <a:prstGeom prst="roundRect">
            <a:avLst>
              <a:gd name="adj" fmla="val 50000"/>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s-ES" sz="1400" dirty="0" smtClean="0">
                <a:latin typeface="Arial" panose="020B0604020202020204" pitchFamily="34" charset="0"/>
                <a:cs typeface="Arial" panose="020B0604020202020204" pitchFamily="34" charset="0"/>
              </a:rPr>
              <a:t> </a:t>
            </a:r>
          </a:p>
          <a:p>
            <a:endParaRPr lang="es-ES" sz="1400" b="1" dirty="0">
              <a:latin typeface="Arial" panose="020B0604020202020204" pitchFamily="34" charset="0"/>
              <a:cs typeface="Arial" panose="020B0604020202020204" pitchFamily="34" charset="0"/>
            </a:endParaRPr>
          </a:p>
          <a:p>
            <a:pPr algn="just">
              <a:spcAft>
                <a:spcPts val="0"/>
              </a:spcAft>
            </a:pPr>
            <a:r>
              <a:rPr lang="es-ES" sz="1200" b="1" dirty="0" smtClean="0">
                <a:latin typeface="Arial" panose="020B0604020202020204" pitchFamily="34" charset="0"/>
                <a:cs typeface="Arial" panose="020B0604020202020204" pitchFamily="34" charset="0"/>
              </a:rPr>
              <a:t>OBJETIVO</a:t>
            </a:r>
            <a:r>
              <a:rPr lang="es-ES" sz="1200" dirty="0" smtClean="0">
                <a:latin typeface="Arial" panose="020B0604020202020204" pitchFamily="34" charset="0"/>
                <a:cs typeface="Arial" panose="020B0604020202020204" pitchFamily="34" charset="0"/>
              </a:rPr>
              <a:t>: </a:t>
            </a:r>
            <a:r>
              <a:rPr lang="es-MX" sz="1200" dirty="0">
                <a:solidFill>
                  <a:srgbClr val="222A35"/>
                </a:solidFill>
                <a:latin typeface="Arial" pitchFamily="34" charset="0"/>
                <a:ea typeface="Times New Roman"/>
                <a:cs typeface="Arial" pitchFamily="34" charset="0"/>
              </a:rPr>
              <a:t>Elaborar un sistema de acciones metodológicas para perfeccionar la preparación táctica ofensiva de los futbolistas del equipo masculino de primera categoría de La Habana. </a:t>
            </a:r>
            <a:endParaRPr lang="es-VE" sz="1200" dirty="0">
              <a:latin typeface="Arial" pitchFamily="34" charset="0"/>
              <a:ea typeface="Times New Roman"/>
              <a:cs typeface="Arial" pitchFamily="34" charset="0"/>
            </a:endParaRPr>
          </a:p>
          <a:p>
            <a:pPr algn="just"/>
            <a:r>
              <a:rPr lang="es-ES" sz="1200" dirty="0" smtClean="0">
                <a:latin typeface="Arial" panose="020B0604020202020204" pitchFamily="34" charset="0"/>
                <a:cs typeface="Arial" panose="020B0604020202020204" pitchFamily="34" charset="0"/>
              </a:rPr>
              <a:t>.</a:t>
            </a:r>
            <a:endParaRPr lang="es-ES" sz="1200" dirty="0" smtClean="0">
              <a:latin typeface="Arial" pitchFamily="34" charset="0"/>
              <a:cs typeface="Arial" pitchFamily="34" charset="0"/>
            </a:endParaRPr>
          </a:p>
          <a:p>
            <a:pPr algn="just"/>
            <a:endParaRPr lang="en-US" dirty="0"/>
          </a:p>
        </p:txBody>
      </p:sp>
      <p:sp>
        <p:nvSpPr>
          <p:cNvPr id="19" name="Rectángulo 18"/>
          <p:cNvSpPr/>
          <p:nvPr/>
        </p:nvSpPr>
        <p:spPr>
          <a:xfrm>
            <a:off x="0" y="4021931"/>
            <a:ext cx="7188151" cy="489365"/>
          </a:xfrm>
          <a:prstGeom prst="rect">
            <a:avLst/>
          </a:prstGeom>
        </p:spPr>
        <p:txBody>
          <a:bodyPr wrap="square">
            <a:spAutoFit/>
          </a:bodyPr>
          <a:lstStyle/>
          <a:p>
            <a:pPr>
              <a:lnSpc>
                <a:spcPct val="115000"/>
              </a:lnSpc>
              <a:spcAft>
                <a:spcPts val="0"/>
              </a:spcAft>
            </a:pPr>
            <a:endParaRPr lang="es-VE" sz="1200" b="1" dirty="0" smtClean="0">
              <a:solidFill>
                <a:srgbClr val="000000"/>
              </a:solidFill>
              <a:latin typeface="Arial"/>
              <a:ea typeface="Arial"/>
              <a:cs typeface="Arial"/>
            </a:endParaRPr>
          </a:p>
          <a:p>
            <a:pPr>
              <a:spcAft>
                <a:spcPts val="0"/>
              </a:spcAft>
            </a:pPr>
            <a:r>
              <a:rPr lang="es-ES" sz="1200" spc="120" dirty="0" smtClean="0">
                <a:solidFill>
                  <a:srgbClr val="0F243E"/>
                </a:solidFill>
                <a:latin typeface="Arial"/>
                <a:ea typeface="Calibri"/>
              </a:rPr>
              <a:t> </a:t>
            </a:r>
            <a:endParaRPr lang="es-ES" sz="1200" b="1" dirty="0">
              <a:solidFill>
                <a:srgbClr val="10253F"/>
              </a:solidFill>
              <a:latin typeface="Arial"/>
              <a:ea typeface="Calibri"/>
              <a:cs typeface="Times New Roman"/>
            </a:endParaRPr>
          </a:p>
        </p:txBody>
      </p:sp>
      <p:sp>
        <p:nvSpPr>
          <p:cNvPr id="25" name="CuadroTexto 24"/>
          <p:cNvSpPr txBox="1"/>
          <p:nvPr/>
        </p:nvSpPr>
        <p:spPr>
          <a:xfrm>
            <a:off x="93638" y="7857334"/>
            <a:ext cx="6739304" cy="2640723"/>
          </a:xfrm>
          <a:prstGeom prst="rect">
            <a:avLst/>
          </a:prstGeom>
          <a:noFill/>
        </p:spPr>
        <p:txBody>
          <a:bodyPr wrap="square" rtlCol="0">
            <a:spAutoFit/>
          </a:bodyPr>
          <a:lstStyle/>
          <a:p>
            <a:pPr algn="ctr">
              <a:lnSpc>
                <a:spcPct val="115000"/>
              </a:lnSpc>
              <a:spcAft>
                <a:spcPts val="0"/>
              </a:spcAft>
            </a:pPr>
            <a:r>
              <a:rPr lang="es-ES" sz="1200" b="1" dirty="0" smtClean="0">
                <a:latin typeface="Arial" panose="020B0604020202020204" pitchFamily="34" charset="0"/>
                <a:cs typeface="Arial" panose="020B0604020202020204" pitchFamily="34" charset="0"/>
              </a:rPr>
              <a:t>CONCLUSIONES</a:t>
            </a:r>
          </a:p>
          <a:p>
            <a:pPr algn="just">
              <a:spcAft>
                <a:spcPts val="0"/>
              </a:spcAft>
            </a:pPr>
            <a:r>
              <a:rPr lang="es-MX" sz="1200" dirty="0">
                <a:solidFill>
                  <a:srgbClr val="222A35"/>
                </a:solidFill>
                <a:latin typeface="Arial"/>
                <a:ea typeface="Times New Roman"/>
                <a:cs typeface="Times New Roman"/>
              </a:rPr>
              <a:t>Los resultados obtenidos en la valoración de la alternativa metodológica a través de su puesta en práctica corroboran que es factible y aplicable, dada su utilidad social y el cumplimiento de los requisitos científico-técnicos imprescindibles para el tratamiento de la preparación táctica ofensiva. </a:t>
            </a:r>
            <a:endParaRPr lang="es-VE" sz="1100" dirty="0">
              <a:ea typeface="Times New Roman"/>
              <a:cs typeface="Times New Roman"/>
            </a:endParaRPr>
          </a:p>
          <a:p>
            <a:pPr algn="just">
              <a:spcAft>
                <a:spcPts val="0"/>
              </a:spcAft>
            </a:pPr>
            <a:r>
              <a:rPr lang="es-ES" sz="1200" dirty="0" smtClean="0">
                <a:solidFill>
                  <a:srgbClr val="0F243E"/>
                </a:solidFill>
                <a:latin typeface="Arial"/>
                <a:ea typeface="Times New Roman"/>
              </a:rPr>
              <a:t>                                                          </a:t>
            </a:r>
            <a:r>
              <a:rPr lang="es-ES" sz="1100" b="1" dirty="0" smtClean="0">
                <a:solidFill>
                  <a:srgbClr val="0F243E"/>
                </a:solidFill>
                <a:latin typeface="Arial"/>
                <a:ea typeface="Times New Roman"/>
              </a:rPr>
              <a:t>RECOMENDACIONES</a:t>
            </a:r>
          </a:p>
          <a:p>
            <a:pPr algn="just">
              <a:spcAft>
                <a:spcPts val="0"/>
              </a:spcAft>
            </a:pPr>
            <a:r>
              <a:rPr lang="es-ES" sz="1100" dirty="0">
                <a:solidFill>
                  <a:srgbClr val="222A35"/>
                </a:solidFill>
                <a:latin typeface="Arial"/>
                <a:ea typeface="Times New Roman"/>
                <a:cs typeface="Times New Roman"/>
              </a:rPr>
              <a:t>-Realizar la aplicación de este estudio en otros escenarios con similares características, para evaluar el comportamiento de la táctica ofensiva en los equipos nacionales. </a:t>
            </a:r>
            <a:endParaRPr lang="es-VE" sz="1050" dirty="0">
              <a:ea typeface="Times New Roman"/>
              <a:cs typeface="Times New Roman"/>
            </a:endParaRPr>
          </a:p>
          <a:p>
            <a:pPr algn="just">
              <a:spcAft>
                <a:spcPts val="0"/>
              </a:spcAft>
            </a:pPr>
            <a:r>
              <a:rPr lang="es-ES" sz="1100" dirty="0">
                <a:solidFill>
                  <a:srgbClr val="222A35"/>
                </a:solidFill>
                <a:latin typeface="Arial"/>
                <a:ea typeface="Times New Roman"/>
                <a:cs typeface="Times New Roman"/>
              </a:rPr>
              <a:t>-De igual manera determinar más indicadores a partir de los principios tácticos operacionales y momentos para el tratamiento táctico ofensivo en diferentes niveles de formación futbolística, para nutrir a los profesionales del fútbol de herramientas que faciliten y den eficacia a su labor. </a:t>
            </a:r>
            <a:endParaRPr lang="es-VE" sz="1050" dirty="0">
              <a:ea typeface="Times New Roman"/>
              <a:cs typeface="Times New Roman"/>
            </a:endParaRPr>
          </a:p>
          <a:p>
            <a:pPr algn="just">
              <a:spcAft>
                <a:spcPts val="0"/>
              </a:spcAft>
            </a:pPr>
            <a:endParaRPr lang="es-ES" sz="1100" b="1" dirty="0" smtClean="0">
              <a:solidFill>
                <a:srgbClr val="0F243E"/>
              </a:solidFill>
              <a:latin typeface="Arial"/>
              <a:ea typeface="Times New Roman"/>
            </a:endParaRPr>
          </a:p>
          <a:p>
            <a:pPr algn="just">
              <a:spcAft>
                <a:spcPts val="0"/>
              </a:spcAft>
            </a:pPr>
            <a:endParaRPr lang="es-VE" sz="1200" dirty="0" smtClean="0">
              <a:solidFill>
                <a:srgbClr val="0F243E"/>
              </a:solidFill>
              <a:latin typeface="Arial"/>
              <a:ea typeface="Times New Roman"/>
            </a:endParaRPr>
          </a:p>
          <a:p>
            <a:pPr algn="ctr">
              <a:lnSpc>
                <a:spcPct val="115000"/>
              </a:lnSpc>
              <a:spcAft>
                <a:spcPts val="0"/>
              </a:spcAft>
            </a:pPr>
            <a:endParaRPr lang="es-ES" sz="1200" b="1" dirty="0">
              <a:latin typeface="Arial" panose="020B0604020202020204" pitchFamily="34" charset="0"/>
              <a:ea typeface="Arial"/>
              <a:cs typeface="Arial" panose="020B0604020202020204" pitchFamily="34" charset="0"/>
            </a:endParaRPr>
          </a:p>
        </p:txBody>
      </p:sp>
      <p:sp>
        <p:nvSpPr>
          <p:cNvPr id="26" name="CuadroTexto 25"/>
          <p:cNvSpPr txBox="1"/>
          <p:nvPr/>
        </p:nvSpPr>
        <p:spPr>
          <a:xfrm>
            <a:off x="19628" y="10267225"/>
            <a:ext cx="6810169" cy="461665"/>
          </a:xfrm>
          <a:prstGeom prst="rect">
            <a:avLst/>
          </a:prstGeom>
          <a:noFill/>
        </p:spPr>
        <p:txBody>
          <a:bodyPr wrap="square" rtlCol="0">
            <a:spAutoFit/>
          </a:bodyPr>
          <a:lstStyle/>
          <a:p>
            <a:pPr lvl="0" algn="just"/>
            <a:endParaRPr lang="es-VE" sz="1200" dirty="0" smtClean="0">
              <a:latin typeface="Arial" panose="020B0604020202020204" pitchFamily="34" charset="0"/>
              <a:cs typeface="Arial" panose="020B0604020202020204" pitchFamily="34" charset="0"/>
            </a:endParaRPr>
          </a:p>
          <a:p>
            <a:endParaRPr lang="es-ES" sz="1200" dirty="0"/>
          </a:p>
        </p:txBody>
      </p:sp>
      <p:sp>
        <p:nvSpPr>
          <p:cNvPr id="28" name="Rectángulo 27"/>
          <p:cNvSpPr/>
          <p:nvPr/>
        </p:nvSpPr>
        <p:spPr>
          <a:xfrm>
            <a:off x="45720" y="9901982"/>
            <a:ext cx="6765396" cy="2108269"/>
          </a:xfrm>
          <a:prstGeom prst="rect">
            <a:avLst/>
          </a:prstGeom>
        </p:spPr>
        <p:txBody>
          <a:bodyPr wrap="square">
            <a:spAutoFit/>
          </a:bodyPr>
          <a:lstStyle/>
          <a:p>
            <a:pPr algn="ctr"/>
            <a:r>
              <a:rPr lang="es-ES" sz="1200" b="1" dirty="0" smtClean="0">
                <a:latin typeface="Arial" panose="020B0604020202020204" pitchFamily="34" charset="0"/>
                <a:cs typeface="Arial" panose="020B0604020202020204" pitchFamily="34" charset="0"/>
              </a:rPr>
              <a:t> REFERENCIAS </a:t>
            </a:r>
            <a:r>
              <a:rPr lang="es-ES" sz="1200" b="1" dirty="0" smtClean="0">
                <a:latin typeface="Arial" panose="020B0604020202020204" pitchFamily="34" charset="0"/>
                <a:cs typeface="Arial" panose="020B0604020202020204" pitchFamily="34" charset="0"/>
              </a:rPr>
              <a:t>BIBLIOGRÁFICAS</a:t>
            </a:r>
          </a:p>
          <a:p>
            <a:pPr marL="450215" indent="-450215" algn="just">
              <a:spcAft>
                <a:spcPts val="0"/>
              </a:spcAft>
            </a:pPr>
            <a:r>
              <a:rPr lang="es-VE" sz="1200" dirty="0">
                <a:solidFill>
                  <a:srgbClr val="222A35"/>
                </a:solidFill>
                <a:latin typeface="Arial"/>
                <a:ea typeface="Times New Roman"/>
                <a:cs typeface="Times New Roman"/>
              </a:rPr>
              <a:t>Carrasco Bellido, D. (2010</a:t>
            </a:r>
            <a:r>
              <a:rPr lang="es-VE" sz="1200" i="1" dirty="0">
                <a:solidFill>
                  <a:srgbClr val="222A35"/>
                </a:solidFill>
                <a:latin typeface="Arial"/>
                <a:ea typeface="Times New Roman"/>
                <a:cs typeface="Times New Roman"/>
              </a:rPr>
              <a:t>). Fundamentos de la táctica deportiva</a:t>
            </a:r>
            <a:r>
              <a:rPr lang="es-VE" sz="1200" dirty="0">
                <a:solidFill>
                  <a:srgbClr val="222A35"/>
                </a:solidFill>
                <a:latin typeface="Arial"/>
                <a:ea typeface="Times New Roman"/>
                <a:cs typeface="Times New Roman"/>
              </a:rPr>
              <a:t>. Madrid. Instituto Nacional de Educación Física. Universidad Politécnica de Madrid</a:t>
            </a:r>
            <a:r>
              <a:rPr lang="es-VE" sz="1200" dirty="0" smtClean="0">
                <a:solidFill>
                  <a:srgbClr val="222A35"/>
                </a:solidFill>
                <a:latin typeface="Arial"/>
                <a:ea typeface="Times New Roman"/>
                <a:cs typeface="Times New Roman"/>
              </a:rPr>
              <a:t>.</a:t>
            </a:r>
          </a:p>
          <a:p>
            <a:pPr marL="450215" indent="-450215" algn="just">
              <a:spcAft>
                <a:spcPts val="0"/>
              </a:spcAft>
            </a:pPr>
            <a:r>
              <a:rPr lang="es-VE" sz="1100" dirty="0">
                <a:solidFill>
                  <a:srgbClr val="222A35"/>
                </a:solidFill>
                <a:latin typeface="Arial"/>
                <a:ea typeface="Times New Roman"/>
                <a:cs typeface="Times New Roman"/>
              </a:rPr>
              <a:t>Costa, I., Garganta, J. M., Greco, J. P. y Mesquita, I. (2017). Principios tácticos del fútbol: conceptos y aplicaciones. Fútbol táctico. </a:t>
            </a:r>
            <a:r>
              <a:rPr lang="es-VE" sz="1100" i="1" dirty="0">
                <a:solidFill>
                  <a:srgbClr val="222A35"/>
                </a:solidFill>
                <a:latin typeface="Arial"/>
                <a:ea typeface="Times New Roman"/>
                <a:cs typeface="Times New Roman"/>
              </a:rPr>
              <a:t>Recuperado de nucleofutebol.ufv.br</a:t>
            </a:r>
            <a:r>
              <a:rPr lang="es-VE" sz="1100" dirty="0" smtClean="0">
                <a:solidFill>
                  <a:srgbClr val="222A35"/>
                </a:solidFill>
                <a:latin typeface="Arial"/>
                <a:ea typeface="Times New Roman"/>
                <a:cs typeface="Times New Roman"/>
              </a:rPr>
              <a:t>.</a:t>
            </a:r>
          </a:p>
          <a:p>
            <a:pPr marL="450215" indent="-450215" algn="just">
              <a:spcAft>
                <a:spcPts val="0"/>
              </a:spcAft>
            </a:pPr>
            <a:r>
              <a:rPr lang="es-VE" sz="1050" dirty="0">
                <a:solidFill>
                  <a:srgbClr val="222A35"/>
                </a:solidFill>
                <a:latin typeface="Arial"/>
                <a:ea typeface="Times New Roman"/>
                <a:cs typeface="Times New Roman"/>
              </a:rPr>
              <a:t>Colomé J. y  Chappotín, Y. (2019). Sistema de juego para la preparación de la táctica ofensiva  del  equipo  juvenil  masculino  de  fútbol.  </a:t>
            </a:r>
            <a:r>
              <a:rPr lang="es-VE" sz="1050" i="1" dirty="0">
                <a:solidFill>
                  <a:srgbClr val="222A35"/>
                </a:solidFill>
                <a:latin typeface="Arial"/>
                <a:ea typeface="Times New Roman"/>
                <a:cs typeface="Times New Roman"/>
              </a:rPr>
              <a:t>Recuperado  de la  Revista Acción, Vol.15, enero-diciembre, 2019</a:t>
            </a:r>
            <a:r>
              <a:rPr lang="es-VE" sz="1050" dirty="0">
                <a:solidFill>
                  <a:srgbClr val="222A35"/>
                </a:solidFill>
                <a:latin typeface="Arial"/>
                <a:ea typeface="Times New Roman"/>
                <a:cs typeface="Times New Roman"/>
              </a:rPr>
              <a:t>, E-ISSN:1812-5808, </a:t>
            </a:r>
            <a:r>
              <a:rPr lang="es-VE" sz="1050" dirty="0">
                <a:solidFill>
                  <a:srgbClr val="222A35"/>
                </a:solidFill>
                <a:latin typeface="Arial"/>
                <a:ea typeface="Times New Roman"/>
                <a:cs typeface="Times New Roman"/>
                <a:hlinkClick r:id="rId2"/>
              </a:rPr>
              <a:t>http://</a:t>
            </a:r>
            <a:r>
              <a:rPr lang="es-VE" sz="1050" dirty="0" smtClean="0">
                <a:solidFill>
                  <a:srgbClr val="222A35"/>
                </a:solidFill>
                <a:latin typeface="Arial"/>
                <a:ea typeface="Times New Roman"/>
                <a:cs typeface="Times New Roman"/>
                <a:hlinkClick r:id="rId2"/>
              </a:rPr>
              <a:t>accion.uccfd.cu</a:t>
            </a:r>
            <a:r>
              <a:rPr lang="es-VE" sz="1050" dirty="0" smtClean="0">
                <a:solidFill>
                  <a:srgbClr val="222A35"/>
                </a:solidFill>
                <a:latin typeface="Arial"/>
                <a:ea typeface="Times New Roman"/>
                <a:cs typeface="Times New Roman"/>
              </a:rPr>
              <a:t>.</a:t>
            </a:r>
          </a:p>
          <a:p>
            <a:pPr marL="450215" indent="-450215" algn="just">
              <a:spcAft>
                <a:spcPts val="0"/>
              </a:spcAft>
            </a:pPr>
            <a:r>
              <a:rPr lang="es-VE" sz="1050" dirty="0" smtClean="0">
                <a:solidFill>
                  <a:srgbClr val="222A35"/>
                </a:solidFill>
                <a:latin typeface="Arial"/>
                <a:ea typeface="Times New Roman"/>
                <a:cs typeface="Times New Roman"/>
              </a:rPr>
              <a:t>Garganta</a:t>
            </a:r>
            <a:r>
              <a:rPr lang="es-VE" sz="1050" dirty="0">
                <a:solidFill>
                  <a:srgbClr val="222A35"/>
                </a:solidFill>
                <a:latin typeface="Arial"/>
                <a:ea typeface="Times New Roman"/>
                <a:cs typeface="Times New Roman"/>
              </a:rPr>
              <a:t>, J. (1997). </a:t>
            </a:r>
            <a:r>
              <a:rPr lang="es-VE" sz="1050" i="1" dirty="0">
                <a:solidFill>
                  <a:srgbClr val="222A35"/>
                </a:solidFill>
                <a:latin typeface="Arial"/>
                <a:ea typeface="Times New Roman"/>
                <a:cs typeface="Times New Roman"/>
              </a:rPr>
              <a:t>Modelo de juego táctico del fútbol - el estudio de la fase de organización en equipos ofensivos de alto rendimiento</a:t>
            </a:r>
            <a:r>
              <a:rPr lang="es-VE" sz="1050" dirty="0">
                <a:solidFill>
                  <a:srgbClr val="222A35"/>
                </a:solidFill>
                <a:latin typeface="Arial"/>
                <a:ea typeface="Times New Roman"/>
                <a:cs typeface="Times New Roman"/>
              </a:rPr>
              <a:t>. (Ph.D.), Facultad de Ciencias Deportes y Educación Física de la Universidad, </a:t>
            </a:r>
            <a:r>
              <a:rPr lang="es-VE" sz="1050" dirty="0" smtClean="0">
                <a:solidFill>
                  <a:srgbClr val="222A35"/>
                </a:solidFill>
                <a:latin typeface="Arial"/>
                <a:ea typeface="Times New Roman"/>
                <a:cs typeface="Times New Roman"/>
              </a:rPr>
              <a:t>Oporto.</a:t>
            </a:r>
            <a:endParaRPr lang="es-VE" sz="1000" dirty="0" smtClean="0">
              <a:ea typeface="Times New Roman"/>
              <a:cs typeface="Times New Roman"/>
            </a:endParaRPr>
          </a:p>
          <a:p>
            <a:pPr marL="450215" indent="-450215" algn="just">
              <a:spcAft>
                <a:spcPts val="0"/>
              </a:spcAft>
            </a:pPr>
            <a:r>
              <a:rPr lang="es-VE" sz="1000" dirty="0" err="1" smtClean="0">
                <a:solidFill>
                  <a:srgbClr val="222A35"/>
                </a:solidFill>
                <a:latin typeface="Arial"/>
                <a:ea typeface="Times New Roman"/>
                <a:cs typeface="Times New Roman"/>
              </a:rPr>
              <a:t>Tamarít</a:t>
            </a:r>
            <a:r>
              <a:rPr lang="es-VE" sz="1000" dirty="0">
                <a:solidFill>
                  <a:srgbClr val="222A35"/>
                </a:solidFill>
                <a:latin typeface="Arial"/>
                <a:ea typeface="Times New Roman"/>
                <a:cs typeface="Times New Roman"/>
              </a:rPr>
              <a:t>, X. (2016). </a:t>
            </a:r>
            <a:r>
              <a:rPr lang="es-VE" sz="1000" i="1" dirty="0">
                <a:solidFill>
                  <a:srgbClr val="222A35"/>
                </a:solidFill>
                <a:latin typeface="Arial"/>
                <a:ea typeface="Times New Roman"/>
                <a:cs typeface="Times New Roman"/>
              </a:rPr>
              <a:t>Periodización Táctica vs Periodización Táctica</a:t>
            </a:r>
            <a:r>
              <a:rPr lang="es-VE" sz="1000" dirty="0">
                <a:solidFill>
                  <a:srgbClr val="222A35"/>
                </a:solidFill>
                <a:latin typeface="Arial"/>
                <a:ea typeface="Times New Roman"/>
                <a:cs typeface="Times New Roman"/>
              </a:rPr>
              <a:t>. Madrid, España. Libro de Fútbol</a:t>
            </a:r>
            <a:r>
              <a:rPr lang="es-VE" sz="1000" dirty="0" smtClean="0">
                <a:solidFill>
                  <a:srgbClr val="222A35"/>
                </a:solidFill>
                <a:latin typeface="Arial"/>
                <a:ea typeface="Times New Roman"/>
                <a:cs typeface="Times New Roman"/>
              </a:rPr>
              <a:t>.</a:t>
            </a:r>
            <a:endParaRPr lang="es-VE" sz="900" dirty="0">
              <a:ea typeface="Times New Roman"/>
              <a:cs typeface="Times New Roman"/>
            </a:endParaRPr>
          </a:p>
        </p:txBody>
      </p:sp>
      <p:pic>
        <p:nvPicPr>
          <p:cNvPr id="29" name="Imagen 28" descr="G:\Logo Universidad.jpg"/>
          <p:cNvPicPr/>
          <p:nvPr/>
        </p:nvPicPr>
        <p:blipFill>
          <a:blip r:embed="rId3" cstate="print"/>
          <a:srcRect/>
          <a:stretch>
            <a:fillRect/>
          </a:stretch>
        </p:blipFill>
        <p:spPr bwMode="auto">
          <a:xfrm>
            <a:off x="5616312" y="364703"/>
            <a:ext cx="1213485" cy="662970"/>
          </a:xfrm>
          <a:prstGeom prst="rect">
            <a:avLst/>
          </a:prstGeom>
          <a:ln>
            <a:noFill/>
          </a:ln>
          <a:effectLst>
            <a:softEdge rad="112500"/>
          </a:effectLst>
        </p:spPr>
      </p:pic>
      <p:sp>
        <p:nvSpPr>
          <p:cNvPr id="5" name="4 Rectángulo"/>
          <p:cNvSpPr/>
          <p:nvPr/>
        </p:nvSpPr>
        <p:spPr>
          <a:xfrm>
            <a:off x="0" y="11210387"/>
            <a:ext cx="6739304" cy="461665"/>
          </a:xfrm>
          <a:prstGeom prst="rect">
            <a:avLst/>
          </a:prstGeom>
        </p:spPr>
        <p:txBody>
          <a:bodyPr wrap="square">
            <a:spAutoFit/>
          </a:bodyPr>
          <a:lstStyle/>
          <a:p>
            <a:pPr marL="450215" indent="-450215" algn="just">
              <a:spcAft>
                <a:spcPts val="0"/>
              </a:spcAft>
            </a:pPr>
            <a:endParaRPr lang="es-ES" sz="1200" dirty="0" smtClean="0">
              <a:solidFill>
                <a:srgbClr val="0F243E"/>
              </a:solidFill>
              <a:latin typeface="Arial"/>
              <a:ea typeface="Calibri"/>
              <a:cs typeface="Times New Roman"/>
            </a:endParaRPr>
          </a:p>
          <a:p>
            <a:pPr marL="450215" indent="-450215" algn="just">
              <a:spcAft>
                <a:spcPts val="0"/>
              </a:spcAft>
            </a:pPr>
            <a:endParaRPr lang="es-VE" sz="1200" dirty="0">
              <a:ea typeface="Calibri"/>
              <a:cs typeface="Times New Roman"/>
            </a:endParaRPr>
          </a:p>
        </p:txBody>
      </p:sp>
      <p:graphicFrame>
        <p:nvGraphicFramePr>
          <p:cNvPr id="4" name="3 Tabla"/>
          <p:cNvGraphicFramePr>
            <a:graphicFrameLocks noGrp="1"/>
          </p:cNvGraphicFramePr>
          <p:nvPr>
            <p:extLst>
              <p:ext uri="{D42A27DB-BD31-4B8C-83A1-F6EECF244321}">
                <p14:modId xmlns:p14="http://schemas.microsoft.com/office/powerpoint/2010/main" val="675845873"/>
              </p:ext>
            </p:extLst>
          </p:nvPr>
        </p:nvGraphicFramePr>
        <p:xfrm>
          <a:off x="715989" y="6021229"/>
          <a:ext cx="5511745" cy="1783080"/>
        </p:xfrm>
        <a:graphic>
          <a:graphicData uri="http://schemas.openxmlformats.org/drawingml/2006/table">
            <a:tbl>
              <a:tblPr firstRow="1" firstCol="1" bandRow="1"/>
              <a:tblGrid>
                <a:gridCol w="1682695"/>
                <a:gridCol w="1676400"/>
                <a:gridCol w="1076325"/>
                <a:gridCol w="1076325"/>
              </a:tblGrid>
              <a:tr h="273976">
                <a:tc>
                  <a:txBody>
                    <a:bodyPr/>
                    <a:lstStyle/>
                    <a:p>
                      <a:pPr algn="ctr">
                        <a:spcAft>
                          <a:spcPts val="0"/>
                        </a:spcAft>
                      </a:pPr>
                      <a:r>
                        <a:rPr lang="es-MX" sz="900" b="1" dirty="0">
                          <a:solidFill>
                            <a:srgbClr val="222A35"/>
                          </a:solidFill>
                          <a:effectLst/>
                          <a:latin typeface="Arial"/>
                          <a:ea typeface="Times New Roman"/>
                          <a:cs typeface="Times New Roman"/>
                        </a:rPr>
                        <a:t>Principios</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Acciones</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Resultados del diagnóstico</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Resultados de la aplicación</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rowSpan="3">
                  <a:txBody>
                    <a:bodyPr/>
                    <a:lstStyle/>
                    <a:p>
                      <a:pPr algn="ctr">
                        <a:spcAft>
                          <a:spcPts val="0"/>
                        </a:spcAft>
                      </a:pPr>
                      <a:r>
                        <a:rPr lang="es-MX" sz="900" b="1" dirty="0">
                          <a:solidFill>
                            <a:srgbClr val="222A35"/>
                          </a:solidFill>
                          <a:effectLst/>
                          <a:latin typeface="Arial"/>
                          <a:ea typeface="Times New Roman"/>
                          <a:cs typeface="Times New Roman"/>
                        </a:rPr>
                        <a:t>Principio de la penetración</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Ataque directo a puerta</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40.3%</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77.2%</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vMerge="1">
                  <a:txBody>
                    <a:bodyPr/>
                    <a:lstStyle/>
                    <a:p>
                      <a:endParaRPr lang="es-VE"/>
                    </a:p>
                  </a:txBody>
                  <a:tcPr/>
                </a:tc>
                <a:tc>
                  <a:txBody>
                    <a:bodyPr/>
                    <a:lstStyle/>
                    <a:p>
                      <a:pPr algn="ctr">
                        <a:spcAft>
                          <a:spcPts val="0"/>
                        </a:spcAft>
                      </a:pPr>
                      <a:r>
                        <a:rPr lang="es-MX" sz="900" b="1">
                          <a:solidFill>
                            <a:srgbClr val="222A35"/>
                          </a:solidFill>
                          <a:effectLst/>
                          <a:latin typeface="Arial"/>
                          <a:ea typeface="Times New Roman"/>
                          <a:cs typeface="Times New Roman"/>
                        </a:rPr>
                        <a:t>Contraataque</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36.1%</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76%</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vMerge="1">
                  <a:txBody>
                    <a:bodyPr/>
                    <a:lstStyle/>
                    <a:p>
                      <a:endParaRPr lang="es-VE"/>
                    </a:p>
                  </a:txBody>
                  <a:tcPr/>
                </a:tc>
                <a:tc>
                  <a:txBody>
                    <a:bodyPr/>
                    <a:lstStyle/>
                    <a:p>
                      <a:pPr algn="ctr">
                        <a:spcAft>
                          <a:spcPts val="0"/>
                        </a:spcAft>
                      </a:pPr>
                      <a:r>
                        <a:rPr lang="es-MX" sz="900" b="1">
                          <a:solidFill>
                            <a:srgbClr val="222A35"/>
                          </a:solidFill>
                          <a:effectLst/>
                          <a:latin typeface="Arial"/>
                          <a:ea typeface="Times New Roman"/>
                          <a:cs typeface="Times New Roman"/>
                        </a:rPr>
                        <a:t>Superioridad numérica</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39.3%</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78.7%</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rowSpan="2">
                  <a:txBody>
                    <a:bodyPr/>
                    <a:lstStyle/>
                    <a:p>
                      <a:pPr algn="ctr">
                        <a:spcAft>
                          <a:spcPts val="0"/>
                        </a:spcAft>
                      </a:pPr>
                      <a:r>
                        <a:rPr lang="es-MX" sz="900" b="1" dirty="0">
                          <a:solidFill>
                            <a:srgbClr val="222A35"/>
                          </a:solidFill>
                          <a:effectLst/>
                          <a:latin typeface="Arial"/>
                          <a:ea typeface="Times New Roman"/>
                          <a:cs typeface="Times New Roman"/>
                        </a:rPr>
                        <a:t>Principio de la cobertura ofensiva</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Ayudas permanentes</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41.6%</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79.1%</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vMerge="1">
                  <a:txBody>
                    <a:bodyPr/>
                    <a:lstStyle/>
                    <a:p>
                      <a:endParaRPr lang="es-VE"/>
                    </a:p>
                  </a:txBody>
                  <a:tcPr/>
                </a:tc>
                <a:tc>
                  <a:txBody>
                    <a:bodyPr/>
                    <a:lstStyle/>
                    <a:p>
                      <a:pPr algn="ctr">
                        <a:spcAft>
                          <a:spcPts val="0"/>
                        </a:spcAft>
                      </a:pPr>
                      <a:r>
                        <a:rPr lang="es-MX" sz="900" b="1" dirty="0">
                          <a:solidFill>
                            <a:srgbClr val="222A35"/>
                          </a:solidFill>
                          <a:effectLst/>
                          <a:latin typeface="Arial"/>
                          <a:ea typeface="Times New Roman"/>
                          <a:cs typeface="Times New Roman"/>
                        </a:rPr>
                        <a:t>Doblar al poseedor</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38%</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62.8%</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rowSpan="2">
                  <a:txBody>
                    <a:bodyPr/>
                    <a:lstStyle/>
                    <a:p>
                      <a:pPr algn="ctr">
                        <a:spcAft>
                          <a:spcPts val="0"/>
                        </a:spcAft>
                      </a:pPr>
                      <a:r>
                        <a:rPr lang="es-MX" sz="900" b="1">
                          <a:solidFill>
                            <a:srgbClr val="222A35"/>
                          </a:solidFill>
                          <a:effectLst/>
                          <a:latin typeface="Arial"/>
                          <a:ea typeface="Times New Roman"/>
                          <a:cs typeface="Times New Roman"/>
                        </a:rPr>
                        <a:t>Principio de movilidad</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Desmarque de apoyo</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37.1%</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71.2%</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vMerge="1">
                  <a:txBody>
                    <a:bodyPr/>
                    <a:lstStyle/>
                    <a:p>
                      <a:endParaRPr lang="es-VE"/>
                    </a:p>
                  </a:txBody>
                  <a:tcPr/>
                </a:tc>
                <a:tc>
                  <a:txBody>
                    <a:bodyPr/>
                    <a:lstStyle/>
                    <a:p>
                      <a:pPr algn="ctr">
                        <a:spcAft>
                          <a:spcPts val="0"/>
                        </a:spcAft>
                      </a:pPr>
                      <a:r>
                        <a:rPr lang="es-MX" sz="900" b="1" dirty="0">
                          <a:solidFill>
                            <a:srgbClr val="222A35"/>
                          </a:solidFill>
                          <a:effectLst/>
                          <a:latin typeface="Arial"/>
                          <a:ea typeface="Times New Roman"/>
                          <a:cs typeface="Times New Roman"/>
                        </a:rPr>
                        <a:t>Desmarque de ruptura</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39.7%</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69.5%</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rowSpan="2">
                  <a:txBody>
                    <a:bodyPr/>
                    <a:lstStyle/>
                    <a:p>
                      <a:pPr algn="ctr">
                        <a:spcAft>
                          <a:spcPts val="0"/>
                        </a:spcAft>
                      </a:pPr>
                      <a:r>
                        <a:rPr lang="es-MX" sz="900" b="1">
                          <a:solidFill>
                            <a:srgbClr val="222A35"/>
                          </a:solidFill>
                          <a:effectLst/>
                          <a:latin typeface="Arial"/>
                          <a:ea typeface="Times New Roman"/>
                          <a:cs typeface="Times New Roman"/>
                        </a:rPr>
                        <a:t>Principio de espacio</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Amplitud</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43.7%</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78.2%</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vMerge="1">
                  <a:txBody>
                    <a:bodyPr/>
                    <a:lstStyle/>
                    <a:p>
                      <a:endParaRPr lang="es-VE"/>
                    </a:p>
                  </a:txBody>
                  <a:tcPr/>
                </a:tc>
                <a:tc>
                  <a:txBody>
                    <a:bodyPr/>
                    <a:lstStyle/>
                    <a:p>
                      <a:pPr algn="ctr">
                        <a:spcAft>
                          <a:spcPts val="0"/>
                        </a:spcAft>
                      </a:pPr>
                      <a:r>
                        <a:rPr lang="es-MX" sz="900" b="1" dirty="0">
                          <a:solidFill>
                            <a:srgbClr val="222A35"/>
                          </a:solidFill>
                          <a:effectLst/>
                          <a:latin typeface="Arial"/>
                          <a:ea typeface="Times New Roman"/>
                          <a:cs typeface="Times New Roman"/>
                        </a:rPr>
                        <a:t>Cambio de juego</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34.2%</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69.2%</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rowSpan="2">
                  <a:txBody>
                    <a:bodyPr/>
                    <a:lstStyle/>
                    <a:p>
                      <a:pPr algn="ctr">
                        <a:spcAft>
                          <a:spcPts val="0"/>
                        </a:spcAft>
                      </a:pPr>
                      <a:r>
                        <a:rPr lang="es-MX" sz="900" b="1" dirty="0">
                          <a:solidFill>
                            <a:srgbClr val="222A35"/>
                          </a:solidFill>
                          <a:effectLst/>
                          <a:latin typeface="Arial"/>
                          <a:ea typeface="Times New Roman"/>
                          <a:cs typeface="Times New Roman"/>
                        </a:rPr>
                        <a:t>Principio de la unidad ofensiva</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Cambio de ritmo</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40.6%</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70%</a:t>
                      </a:r>
                      <a:endParaRPr lang="es-VE" sz="100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88">
                <a:tc vMerge="1">
                  <a:txBody>
                    <a:bodyPr/>
                    <a:lstStyle/>
                    <a:p>
                      <a:endParaRPr lang="es-VE"/>
                    </a:p>
                  </a:txBody>
                  <a:tcPr/>
                </a:tc>
                <a:tc>
                  <a:txBody>
                    <a:bodyPr/>
                    <a:lstStyle/>
                    <a:p>
                      <a:pPr algn="ctr">
                        <a:spcAft>
                          <a:spcPts val="0"/>
                        </a:spcAft>
                      </a:pPr>
                      <a:r>
                        <a:rPr lang="es-MX" sz="900" b="1" dirty="0">
                          <a:solidFill>
                            <a:srgbClr val="222A35"/>
                          </a:solidFill>
                          <a:effectLst/>
                          <a:latin typeface="Arial"/>
                          <a:ea typeface="Times New Roman"/>
                          <a:cs typeface="Times New Roman"/>
                        </a:rPr>
                        <a:t>Pared</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36.6%</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81.4%</a:t>
                      </a:r>
                      <a:endParaRPr lang="es-VE" sz="1000" dirty="0">
                        <a:effectLst/>
                        <a:latin typeface="Calibri"/>
                        <a:ea typeface="Times New Roman"/>
                        <a:cs typeface="Times New Roman"/>
                      </a:endParaRP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4272409787"/>
              </p:ext>
            </p:extLst>
          </p:nvPr>
        </p:nvGraphicFramePr>
        <p:xfrm>
          <a:off x="705008" y="3914188"/>
          <a:ext cx="5533708" cy="1645920"/>
        </p:xfrm>
        <a:graphic>
          <a:graphicData uri="http://schemas.openxmlformats.org/drawingml/2006/table">
            <a:tbl>
              <a:tblPr firstRow="1" firstCol="1" bandRow="1"/>
              <a:tblGrid>
                <a:gridCol w="1618933"/>
                <a:gridCol w="1638300"/>
                <a:gridCol w="533400"/>
                <a:gridCol w="400050"/>
                <a:gridCol w="485775"/>
                <a:gridCol w="447675"/>
                <a:gridCol w="409575"/>
              </a:tblGrid>
              <a:tr h="124412">
                <a:tc>
                  <a:txBody>
                    <a:bodyPr/>
                    <a:lstStyle/>
                    <a:p>
                      <a:pPr algn="ctr">
                        <a:spcAft>
                          <a:spcPts val="0"/>
                        </a:spcAft>
                      </a:pPr>
                      <a:r>
                        <a:rPr lang="es-MX" sz="900" b="1" dirty="0">
                          <a:solidFill>
                            <a:srgbClr val="222A35"/>
                          </a:solidFill>
                          <a:effectLst/>
                          <a:latin typeface="Arial"/>
                          <a:ea typeface="Times New Roman"/>
                          <a:cs typeface="Times New Roman"/>
                        </a:rPr>
                        <a:t>Principios tácticos</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Acciones</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Total</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B</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M</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3">
                  <a:txBody>
                    <a:bodyPr/>
                    <a:lstStyle/>
                    <a:p>
                      <a:pPr algn="ctr">
                        <a:spcAft>
                          <a:spcPts val="0"/>
                        </a:spcAft>
                      </a:pPr>
                      <a:r>
                        <a:rPr lang="es-MX" sz="900" b="1" dirty="0">
                          <a:solidFill>
                            <a:srgbClr val="222A35"/>
                          </a:solidFill>
                          <a:effectLst/>
                          <a:latin typeface="Arial"/>
                          <a:ea typeface="Times New Roman"/>
                          <a:cs typeface="Times New Roman"/>
                        </a:rPr>
                        <a:t>Principio de la penetración</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Ataque directo a puerta</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270</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109</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40.3</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161</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59.7</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s-VE"/>
                    </a:p>
                  </a:txBody>
                  <a:tcPr/>
                </a:tc>
                <a:tc>
                  <a:txBody>
                    <a:bodyPr/>
                    <a:lstStyle/>
                    <a:p>
                      <a:pPr algn="ctr">
                        <a:spcAft>
                          <a:spcPts val="0"/>
                        </a:spcAft>
                      </a:pPr>
                      <a:r>
                        <a:rPr lang="es-MX" sz="900" b="1">
                          <a:solidFill>
                            <a:srgbClr val="222A35"/>
                          </a:solidFill>
                          <a:effectLst/>
                          <a:latin typeface="Arial"/>
                          <a:ea typeface="Times New Roman"/>
                          <a:cs typeface="Times New Roman"/>
                        </a:rPr>
                        <a:t>Contraataque</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396</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143</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36.1</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253</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63.9</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s-VE"/>
                    </a:p>
                  </a:txBody>
                  <a:tcPr/>
                </a:tc>
                <a:tc>
                  <a:txBody>
                    <a:bodyPr/>
                    <a:lstStyle/>
                    <a:p>
                      <a:pPr algn="ctr">
                        <a:spcAft>
                          <a:spcPts val="0"/>
                        </a:spcAft>
                      </a:pPr>
                      <a:r>
                        <a:rPr lang="es-MX" sz="900" b="1">
                          <a:solidFill>
                            <a:srgbClr val="222A35"/>
                          </a:solidFill>
                          <a:effectLst/>
                          <a:latin typeface="Arial"/>
                          <a:ea typeface="Times New Roman"/>
                          <a:cs typeface="Times New Roman"/>
                        </a:rPr>
                        <a:t>Superioridad numérica</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234</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92</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39.3</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142</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60.7</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algn="ctr">
                        <a:spcAft>
                          <a:spcPts val="0"/>
                        </a:spcAft>
                      </a:pPr>
                      <a:r>
                        <a:rPr lang="es-MX" sz="900" b="1" dirty="0">
                          <a:solidFill>
                            <a:srgbClr val="222A35"/>
                          </a:solidFill>
                          <a:effectLst/>
                          <a:latin typeface="Arial"/>
                          <a:ea typeface="Times New Roman"/>
                          <a:cs typeface="Times New Roman"/>
                        </a:rPr>
                        <a:t>Principio de la cobertura ofensiva</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Ayudas permanentes</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144</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60</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41.6</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84</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58.4</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s-VE"/>
                    </a:p>
                  </a:txBody>
                  <a:tcPr/>
                </a:tc>
                <a:tc>
                  <a:txBody>
                    <a:bodyPr/>
                    <a:lstStyle/>
                    <a:p>
                      <a:pPr algn="ctr">
                        <a:spcAft>
                          <a:spcPts val="0"/>
                        </a:spcAft>
                      </a:pPr>
                      <a:r>
                        <a:rPr lang="es-MX" sz="900" b="1">
                          <a:solidFill>
                            <a:srgbClr val="222A35"/>
                          </a:solidFill>
                          <a:effectLst/>
                          <a:latin typeface="Arial"/>
                          <a:ea typeface="Times New Roman"/>
                          <a:cs typeface="Times New Roman"/>
                        </a:rPr>
                        <a:t>Doblar al poseedor</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126</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48</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38</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78</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62</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algn="ctr">
                        <a:spcAft>
                          <a:spcPts val="0"/>
                        </a:spcAft>
                      </a:pPr>
                      <a:r>
                        <a:rPr lang="es-MX" sz="900" b="1" dirty="0">
                          <a:solidFill>
                            <a:srgbClr val="222A35"/>
                          </a:solidFill>
                          <a:effectLst/>
                          <a:latin typeface="Arial"/>
                          <a:ea typeface="Times New Roman"/>
                          <a:cs typeface="Times New Roman"/>
                        </a:rPr>
                        <a:t>Principio de movilidad</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Desmarque de apoyo</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450</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167</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37.1</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283</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62.9</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s-VE"/>
                    </a:p>
                  </a:txBody>
                  <a:tcPr/>
                </a:tc>
                <a:tc>
                  <a:txBody>
                    <a:bodyPr/>
                    <a:lstStyle/>
                    <a:p>
                      <a:pPr algn="ctr">
                        <a:spcAft>
                          <a:spcPts val="0"/>
                        </a:spcAft>
                      </a:pPr>
                      <a:r>
                        <a:rPr lang="es-MX" sz="900" b="1">
                          <a:solidFill>
                            <a:srgbClr val="222A35"/>
                          </a:solidFill>
                          <a:effectLst/>
                          <a:latin typeface="Arial"/>
                          <a:ea typeface="Times New Roman"/>
                          <a:cs typeface="Times New Roman"/>
                        </a:rPr>
                        <a:t>Desmarque de ruptura</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684</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272</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39.7</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412</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60.3</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algn="ctr">
                        <a:spcAft>
                          <a:spcPts val="0"/>
                        </a:spcAft>
                      </a:pPr>
                      <a:r>
                        <a:rPr lang="es-MX" sz="900" b="1" dirty="0">
                          <a:solidFill>
                            <a:srgbClr val="222A35"/>
                          </a:solidFill>
                          <a:effectLst/>
                          <a:latin typeface="Arial"/>
                          <a:ea typeface="Times New Roman"/>
                          <a:cs typeface="Times New Roman"/>
                        </a:rPr>
                        <a:t>Principio de espacio</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Amplitud</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774</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339</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43.7</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435</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56.3</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s-VE"/>
                    </a:p>
                  </a:txBody>
                  <a:tcPr/>
                </a:tc>
                <a:tc>
                  <a:txBody>
                    <a:bodyPr/>
                    <a:lstStyle/>
                    <a:p>
                      <a:pPr algn="ctr">
                        <a:spcAft>
                          <a:spcPts val="0"/>
                        </a:spcAft>
                      </a:pPr>
                      <a:r>
                        <a:rPr lang="es-MX" sz="900" b="1" dirty="0">
                          <a:solidFill>
                            <a:srgbClr val="222A35"/>
                          </a:solidFill>
                          <a:effectLst/>
                          <a:latin typeface="Arial"/>
                          <a:ea typeface="Times New Roman"/>
                          <a:cs typeface="Times New Roman"/>
                        </a:rPr>
                        <a:t>Cambio de juego</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108</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37</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34.2</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71</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65.8</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algn="ctr">
                        <a:spcAft>
                          <a:spcPts val="0"/>
                        </a:spcAft>
                      </a:pPr>
                      <a:r>
                        <a:rPr lang="es-MX" sz="900" b="1">
                          <a:solidFill>
                            <a:srgbClr val="222A35"/>
                          </a:solidFill>
                          <a:effectLst/>
                          <a:latin typeface="Arial"/>
                          <a:ea typeface="Times New Roman"/>
                          <a:cs typeface="Times New Roman"/>
                        </a:rPr>
                        <a:t>Principio de la unidad ofensiva</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Cambio de ritmo</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522</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212</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40.6</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310</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a:solidFill>
                            <a:srgbClr val="222A35"/>
                          </a:solidFill>
                          <a:effectLst/>
                          <a:latin typeface="Arial"/>
                          <a:ea typeface="Times New Roman"/>
                          <a:cs typeface="Times New Roman"/>
                        </a:rPr>
                        <a:t>59.4</a:t>
                      </a:r>
                      <a:endParaRPr lang="es-VE" sz="9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s-VE"/>
                    </a:p>
                  </a:txBody>
                  <a:tcPr/>
                </a:tc>
                <a:tc>
                  <a:txBody>
                    <a:bodyPr/>
                    <a:lstStyle/>
                    <a:p>
                      <a:pPr algn="ctr">
                        <a:spcAft>
                          <a:spcPts val="0"/>
                        </a:spcAft>
                      </a:pPr>
                      <a:r>
                        <a:rPr lang="es-MX" sz="900" b="1" dirty="0">
                          <a:solidFill>
                            <a:srgbClr val="222A35"/>
                          </a:solidFill>
                          <a:effectLst/>
                          <a:latin typeface="Arial"/>
                          <a:ea typeface="Times New Roman"/>
                          <a:cs typeface="Times New Roman"/>
                        </a:rPr>
                        <a:t>Pared</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90</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33</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36.6</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57</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900" b="1" dirty="0">
                          <a:solidFill>
                            <a:srgbClr val="222A35"/>
                          </a:solidFill>
                          <a:effectLst/>
                          <a:latin typeface="Arial"/>
                          <a:ea typeface="Times New Roman"/>
                          <a:cs typeface="Times New Roman"/>
                        </a:rPr>
                        <a:t>63.4</a:t>
                      </a:r>
                      <a:endParaRPr lang="es-VE" sz="9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948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8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2018</TotalTime>
  <Words>728</Words>
  <Application>Microsoft Office PowerPoint</Application>
  <PresentationFormat>Personalizado</PresentationFormat>
  <Paragraphs>161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profe</dc:creator>
  <cp:lastModifiedBy>usuario</cp:lastModifiedBy>
  <cp:revision>34</cp:revision>
  <dcterms:created xsi:type="dcterms:W3CDTF">2020-07-17T18:03:38Z</dcterms:created>
  <dcterms:modified xsi:type="dcterms:W3CDTF">2021-06-03T17:31:15Z</dcterms:modified>
</cp:coreProperties>
</file>