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6FF"/>
    <a:srgbClr val="8237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81" autoAdjust="0"/>
    <p:restoredTop sz="94660"/>
  </p:normalViewPr>
  <p:slideViewPr>
    <p:cSldViewPr snapToGrid="0">
      <p:cViewPr>
        <p:scale>
          <a:sx n="95" d="100"/>
          <a:sy n="95" d="100"/>
        </p:scale>
        <p:origin x="1584" y="6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1065-1E27-4D27-BDD9-7EAFC2066783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3E0-86CA-4B6B-BCF4-4D6B8FE5312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9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1065-1E27-4D27-BDD9-7EAFC2066783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3E0-86CA-4B6B-BCF4-4D6B8FE5312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1065-1E27-4D27-BDD9-7EAFC2066783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3E0-86CA-4B6B-BCF4-4D6B8FE5312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6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1065-1E27-4D27-BDD9-7EAFC2066783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3E0-86CA-4B6B-BCF4-4D6B8FE5312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6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1065-1E27-4D27-BDD9-7EAFC2066783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3E0-86CA-4B6B-BCF4-4D6B8FE5312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6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1065-1E27-4D27-BDD9-7EAFC2066783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3E0-86CA-4B6B-BCF4-4D6B8FE5312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5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1065-1E27-4D27-BDD9-7EAFC2066783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3E0-86CA-4B6B-BCF4-4D6B8FE5312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8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1065-1E27-4D27-BDD9-7EAFC2066783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3E0-86CA-4B6B-BCF4-4D6B8FE5312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1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1065-1E27-4D27-BDD9-7EAFC2066783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3E0-86CA-4B6B-BCF4-4D6B8FE5312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2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1065-1E27-4D27-BDD9-7EAFC2066783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3E0-86CA-4B6B-BCF4-4D6B8FE5312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1065-1E27-4D27-BDD9-7EAFC2066783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33E0-86CA-4B6B-BCF4-4D6B8FE5312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6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31065-1E27-4D27-BDD9-7EAFC2066783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933E0-86CA-4B6B-BCF4-4D6B8FE5312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5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90988" y="4474862"/>
            <a:ext cx="3908079" cy="5310683"/>
          </a:xfrm>
          <a:prstGeom prst="roundRect">
            <a:avLst>
              <a:gd name="adj" fmla="val 5644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dirty="0"/>
          </a:p>
        </p:txBody>
      </p:sp>
      <p:sp>
        <p:nvSpPr>
          <p:cNvPr id="29" name="Rectangle 28"/>
          <p:cNvSpPr/>
          <p:nvPr/>
        </p:nvSpPr>
        <p:spPr>
          <a:xfrm>
            <a:off x="1489022" y="9843001"/>
            <a:ext cx="10326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200" b="1" dirty="0" smtClean="0">
                <a:ln w="9525">
                  <a:solidFill>
                    <a:srgbClr val="0070C0"/>
                  </a:solidFill>
                </a:ln>
                <a:latin typeface="Arial" pitchFamily="34" charset="0"/>
                <a:cs typeface="Arial" pitchFamily="34" charset="0"/>
              </a:rPr>
              <a:t>Bibliografía</a:t>
            </a:r>
            <a:endParaRPr lang="es-ES" sz="1200" b="1" dirty="0">
              <a:ln w="9525">
                <a:solidFill>
                  <a:srgbClr val="0070C0"/>
                </a:solidFill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77773" y="10152461"/>
            <a:ext cx="6686328" cy="2631490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630238" algn="l"/>
                <a:tab pos="900113" algn="l"/>
                <a:tab pos="414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630238" algn="l"/>
                <a:tab pos="900113" algn="l"/>
                <a:tab pos="414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630238" algn="l"/>
                <a:tab pos="900113" algn="l"/>
                <a:tab pos="414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630238" algn="l"/>
                <a:tab pos="900113" algn="l"/>
                <a:tab pos="414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630238" algn="l"/>
                <a:tab pos="900113" algn="l"/>
                <a:tab pos="414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630238" algn="l"/>
                <a:tab pos="900113" algn="l"/>
                <a:tab pos="414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630238" algn="l"/>
                <a:tab pos="900113" algn="l"/>
                <a:tab pos="414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630238" algn="l"/>
                <a:tab pos="900113" algn="l"/>
                <a:tab pos="414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630238" algn="l"/>
                <a:tab pos="900113" algn="l"/>
                <a:tab pos="414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s-ES" sz="1100" dirty="0" smtClean="0"/>
              <a:t>1-Colectivo </a:t>
            </a:r>
            <a:r>
              <a:rPr lang="es-ES" sz="1100" dirty="0"/>
              <a:t>de autores, (2018). Programa provisional. Educación de la Primera Infancia. Programa Cuarto Ciclo. Sexto año de vida. Editorial Pueblo y Educación. La Habana, Cuba.</a:t>
            </a:r>
            <a:endParaRPr lang="es-MX" sz="1100" dirty="0"/>
          </a:p>
          <a:p>
            <a:pPr lvl="0"/>
            <a:r>
              <a:rPr lang="es-ES" sz="1100" dirty="0" smtClean="0"/>
              <a:t>2-Colectivo </a:t>
            </a:r>
            <a:r>
              <a:rPr lang="es-ES" sz="1100" dirty="0"/>
              <a:t>de autores, (1992). Educa a tu Hijo, un programa para la familia dirigido al desarrollo integral del niño (colección de folletos). Editorial Pueblo y Educación. La Habana.</a:t>
            </a:r>
            <a:endParaRPr lang="es-MX" sz="1100" dirty="0"/>
          </a:p>
          <a:p>
            <a:pPr lvl="0"/>
            <a:r>
              <a:rPr lang="es-ES" sz="1100" dirty="0" smtClean="0"/>
              <a:t>3-Siverio </a:t>
            </a:r>
            <a:r>
              <a:rPr lang="es-ES" sz="1100" dirty="0"/>
              <a:t>Gómez, AM. (2009). La atención integral a la primera infancia y sus educadores. Material del Curso pre-reunión, Pedagogía.</a:t>
            </a:r>
            <a:endParaRPr lang="es-MX" sz="1100" dirty="0"/>
          </a:p>
          <a:p>
            <a:pPr lvl="0"/>
            <a:r>
              <a:rPr lang="es-ES" sz="1100" dirty="0" smtClean="0"/>
              <a:t>5-Vega</a:t>
            </a:r>
            <a:r>
              <a:rPr lang="es-ES" sz="1100" dirty="0"/>
              <a:t>, L. (2017). Folleto de la asignatura Educación Física Prescolar. Universidad de Ciencias de la Cultura Física y el Deporte. La Habana. Cuba.</a:t>
            </a:r>
            <a:endParaRPr lang="es-MX" sz="1100" dirty="0"/>
          </a:p>
          <a:p>
            <a:pPr lvl="0"/>
            <a:r>
              <a:rPr lang="es-ES" sz="1100" dirty="0" smtClean="0"/>
              <a:t>5-Vega</a:t>
            </a:r>
            <a:r>
              <a:rPr lang="es-ES" sz="1100" dirty="0"/>
              <a:t>, L. (2019). Orientación a la familia para favorecer la motricidad de niños deficientes auditivos prescolares. Artículo. Revista Villena. ISSN. 1815-7025. Vol. 4, No. 9. Universidad de Artemisa. Cuba.</a:t>
            </a:r>
            <a:endParaRPr lang="es-MX" sz="1100" dirty="0"/>
          </a:p>
          <a:p>
            <a:r>
              <a:rPr lang="es-ES" sz="1100" dirty="0"/>
              <a:t/>
            </a:r>
            <a:br>
              <a:rPr lang="es-ES" sz="1100" dirty="0"/>
            </a:br>
            <a:endParaRPr lang="es-MX" sz="1100" dirty="0"/>
          </a:p>
          <a:p>
            <a:r>
              <a:rPr lang="es-ES" sz="1100" dirty="0"/>
              <a:t/>
            </a:r>
            <a:br>
              <a:rPr lang="es-ES" sz="1100" dirty="0"/>
            </a:br>
            <a:r>
              <a:rPr lang="es-ES" sz="1100" dirty="0" smtClean="0"/>
              <a:t> </a:t>
            </a:r>
            <a:endParaRPr lang="pt-BR" sz="1100" dirty="0" smtClean="0"/>
          </a:p>
          <a:p>
            <a:pPr marL="228600" lvl="0" indent="-228600">
              <a:buFont typeface="+mj-lt"/>
              <a:buAutoNum type="arabicPeriod"/>
            </a:pPr>
            <a:endParaRPr lang="pt-BR" sz="1100" dirty="0"/>
          </a:p>
        </p:txBody>
      </p:sp>
      <p:sp>
        <p:nvSpPr>
          <p:cNvPr id="35" name="Rectangle 34"/>
          <p:cNvSpPr/>
          <p:nvPr/>
        </p:nvSpPr>
        <p:spPr>
          <a:xfrm>
            <a:off x="161694" y="4517429"/>
            <a:ext cx="3505199" cy="15465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es-ES" sz="1050" dirty="0" smtClean="0"/>
              <a:t>Hay </a:t>
            </a:r>
            <a:r>
              <a:rPr lang="es-ES" sz="1050" dirty="0"/>
              <a:t>interés y disposición de </a:t>
            </a:r>
            <a:r>
              <a:rPr lang="es-ES" sz="1050" dirty="0" smtClean="0"/>
              <a:t>23(7%) </a:t>
            </a:r>
            <a:r>
              <a:rPr lang="es-ES" sz="1050" dirty="0"/>
              <a:t>asistentes en que una de las vías de capacitación sea materiales de estudio, a lo que se adicionan las 20(64%) </a:t>
            </a:r>
            <a:r>
              <a:rPr lang="es-ES" sz="1050" dirty="0" smtClean="0"/>
              <a:t>con capacitador y apoyo de documentación </a:t>
            </a:r>
            <a:r>
              <a:rPr lang="es-ES" sz="1050" dirty="0"/>
              <a:t>educativa relacionada con las actividades físicas </a:t>
            </a:r>
            <a:r>
              <a:rPr lang="es-ES" sz="1050" dirty="0" smtClean="0"/>
              <a:t>para </a:t>
            </a:r>
            <a:r>
              <a:rPr lang="es-ES" sz="1050" dirty="0"/>
              <a:t>que exista una sistematicidad y durabilidad de los </a:t>
            </a:r>
            <a:r>
              <a:rPr lang="es-ES" sz="1050" dirty="0" smtClean="0"/>
              <a:t>conocimientos.</a:t>
            </a:r>
            <a:endParaRPr lang="es-MX" sz="1050" dirty="0"/>
          </a:p>
          <a:p>
            <a:r>
              <a:rPr lang="es-ES" sz="1050" dirty="0"/>
              <a:t> </a:t>
            </a:r>
            <a:endParaRPr lang="es-MX" sz="1050" dirty="0"/>
          </a:p>
          <a:p>
            <a:r>
              <a:rPr lang="es-ES" sz="1050" dirty="0"/>
              <a:t> </a:t>
            </a:r>
            <a:endParaRPr lang="es-MX" sz="1050" dirty="0"/>
          </a:p>
          <a:p>
            <a:r>
              <a:rPr lang="es-ES" sz="1050" dirty="0"/>
              <a:t> </a:t>
            </a:r>
            <a:endParaRPr lang="es-MX" sz="1050" dirty="0"/>
          </a:p>
        </p:txBody>
      </p:sp>
      <p:sp>
        <p:nvSpPr>
          <p:cNvPr id="41" name="Rectangle 40"/>
          <p:cNvSpPr/>
          <p:nvPr/>
        </p:nvSpPr>
        <p:spPr>
          <a:xfrm>
            <a:off x="2600019" y="4193375"/>
            <a:ext cx="1896462" cy="276999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Análisis  -  Resultados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00990" y="66872"/>
            <a:ext cx="6637281" cy="105837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951" y="283099"/>
            <a:ext cx="1606904" cy="8927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tangle 37"/>
          <p:cNvSpPr/>
          <p:nvPr/>
        </p:nvSpPr>
        <p:spPr>
          <a:xfrm>
            <a:off x="1232527" y="330495"/>
            <a:ext cx="4042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/>
              <a:t>Autoras</a:t>
            </a:r>
            <a:r>
              <a:rPr lang="es-MX" sz="1200" dirty="0" smtClean="0"/>
              <a:t>: </a:t>
            </a:r>
            <a:r>
              <a:rPr lang="es-MX" sz="1200" dirty="0"/>
              <a:t>Lic. </a:t>
            </a:r>
            <a:r>
              <a:rPr lang="es-MX" sz="1200" dirty="0" err="1"/>
              <a:t>Yorliet</a:t>
            </a:r>
            <a:r>
              <a:rPr lang="es-MX" sz="1200" dirty="0"/>
              <a:t> Díaz Suarez- Prof. Instructor UCCFD yorlietdiazsuarez@gmail.com</a:t>
            </a:r>
            <a:endParaRPr lang="es-MX" sz="1200" dirty="0" smtClean="0"/>
          </a:p>
          <a:p>
            <a:r>
              <a:rPr lang="es-MX" sz="1200" dirty="0" err="1" smtClean="0"/>
              <a:t>MS.c</a:t>
            </a:r>
            <a:r>
              <a:rPr lang="es-MX" sz="1200" dirty="0"/>
              <a:t>. Leandra Luisa Vega Hernández – Prof. </a:t>
            </a:r>
            <a:r>
              <a:rPr lang="es-MX" sz="1200" dirty="0" smtClean="0"/>
              <a:t>Auxiliar – UCCFD</a:t>
            </a:r>
          </a:p>
          <a:p>
            <a:r>
              <a:rPr lang="es-MX" sz="1200" dirty="0"/>
              <a:t> 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63683" y="44592"/>
            <a:ext cx="64865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dirty="0"/>
              <a:t>TÍTULO: FOLLETO </a:t>
            </a:r>
            <a:r>
              <a:rPr lang="es-ES" sz="1200" b="1" dirty="0" smtClean="0"/>
              <a:t>DE </a:t>
            </a:r>
            <a:r>
              <a:rPr lang="es-ES" sz="1200" b="1" dirty="0"/>
              <a:t>ACTIVIDADES </a:t>
            </a:r>
            <a:r>
              <a:rPr lang="es-ES" sz="1200" b="1"/>
              <a:t>FÍSICAS </a:t>
            </a:r>
            <a:r>
              <a:rPr lang="es-ES" sz="1200" b="1" smtClean="0"/>
              <a:t>PARA </a:t>
            </a:r>
            <a:r>
              <a:rPr lang="es-ES" sz="1200" b="1" dirty="0"/>
              <a:t>PRESCOLARES POR ASISTENTES EDUCATIVAS DEL </a:t>
            </a:r>
            <a:r>
              <a:rPr lang="es-ES" sz="1200" b="1" dirty="0" smtClean="0"/>
              <a:t> </a:t>
            </a:r>
          </a:p>
          <a:p>
            <a:r>
              <a:rPr lang="es-ES" sz="1200" b="1" dirty="0"/>
              <a:t> </a:t>
            </a:r>
            <a:r>
              <a:rPr lang="es-ES" sz="1200" b="1" dirty="0" smtClean="0"/>
              <a:t>                                                                        SECTOR </a:t>
            </a:r>
            <a:r>
              <a:rPr lang="es-ES" sz="1200" b="1" dirty="0"/>
              <a:t>NO </a:t>
            </a:r>
            <a:r>
              <a:rPr lang="es-ES" sz="1200" b="1" dirty="0" smtClean="0"/>
              <a:t>ESTATAL</a:t>
            </a:r>
            <a:endParaRPr lang="es-MX" sz="1200" dirty="0"/>
          </a:p>
        </p:txBody>
      </p:sp>
      <p:sp>
        <p:nvSpPr>
          <p:cNvPr id="54" name="Frame 53"/>
          <p:cNvSpPr/>
          <p:nvPr/>
        </p:nvSpPr>
        <p:spPr>
          <a:xfrm>
            <a:off x="119368" y="1078296"/>
            <a:ext cx="1654229" cy="313767"/>
          </a:xfrm>
          <a:prstGeom prst="fram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rgbClr val="0070C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7" name="Frame 56"/>
          <p:cNvSpPr/>
          <p:nvPr/>
        </p:nvSpPr>
        <p:spPr>
          <a:xfrm>
            <a:off x="4749729" y="6934946"/>
            <a:ext cx="1375771" cy="340084"/>
          </a:xfrm>
          <a:prstGeom prst="frame">
            <a:avLst/>
          </a:prstGeom>
          <a:solidFill>
            <a:srgbClr val="FF00F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824767" y="3243746"/>
            <a:ext cx="1974154" cy="894261"/>
          </a:xfrm>
          <a:prstGeom prst="roundRect">
            <a:avLst>
              <a:gd name="adj" fmla="val 5644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dirty="0"/>
          </a:p>
        </p:txBody>
      </p:sp>
      <p:sp>
        <p:nvSpPr>
          <p:cNvPr id="62" name="Rectangle 61"/>
          <p:cNvSpPr/>
          <p:nvPr/>
        </p:nvSpPr>
        <p:spPr>
          <a:xfrm>
            <a:off x="4909502" y="3331101"/>
            <a:ext cx="1816157" cy="7694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Analítico sintético</a:t>
            </a:r>
            <a:endParaRPr lang="es-ES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_tradnl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Revisión Documental </a:t>
            </a:r>
            <a:endParaRPr lang="es-ES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Encuesta   -     Entrevista</a:t>
            </a:r>
            <a:endParaRPr lang="es-ES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Estadísticos </a:t>
            </a:r>
            <a:r>
              <a:rPr lang="es-ES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Matemáticos</a:t>
            </a:r>
            <a:r>
              <a:rPr lang="es-ES" sz="11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s-ES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90988" y="3229415"/>
            <a:ext cx="4658741" cy="917520"/>
          </a:xfrm>
          <a:prstGeom prst="roundRect">
            <a:avLst>
              <a:gd name="adj" fmla="val 5644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dirty="0"/>
          </a:p>
        </p:txBody>
      </p:sp>
      <p:sp>
        <p:nvSpPr>
          <p:cNvPr id="66" name="Rectangle 65"/>
          <p:cNvSpPr/>
          <p:nvPr/>
        </p:nvSpPr>
        <p:spPr>
          <a:xfrm>
            <a:off x="166026" y="3282511"/>
            <a:ext cx="4585745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s-ES" sz="1200" dirty="0" smtClean="0"/>
              <a:t>Elaborar </a:t>
            </a:r>
            <a:r>
              <a:rPr lang="es-ES" sz="1200" dirty="0"/>
              <a:t>un folleto de apoyo a las acciones de capacitación </a:t>
            </a:r>
            <a:r>
              <a:rPr lang="es-ES" sz="1200" dirty="0" smtClean="0"/>
              <a:t>de </a:t>
            </a:r>
            <a:r>
              <a:rPr lang="es-ES" sz="1200" dirty="0"/>
              <a:t>las asistentes </a:t>
            </a:r>
            <a:r>
              <a:rPr lang="es-ES" sz="1200" dirty="0" smtClean="0"/>
              <a:t>educativas del </a:t>
            </a:r>
            <a:r>
              <a:rPr lang="es-ES" sz="1200" b="1" dirty="0" smtClean="0"/>
              <a:t>sector no estatal </a:t>
            </a:r>
            <a:r>
              <a:rPr lang="es-ES" sz="1200" dirty="0" smtClean="0"/>
              <a:t>para el desarrollo de actividades </a:t>
            </a:r>
            <a:r>
              <a:rPr lang="es-ES" sz="1200" dirty="0"/>
              <a:t>físicas con atención a la diversidad </a:t>
            </a:r>
            <a:r>
              <a:rPr lang="es-ES" sz="1200" dirty="0" smtClean="0"/>
              <a:t>del Consejo </a:t>
            </a:r>
            <a:r>
              <a:rPr lang="es-ES" sz="1200" dirty="0"/>
              <a:t>Plaza de la Revolución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0" y="1390500"/>
            <a:ext cx="6858000" cy="1674188"/>
          </a:xfrm>
          <a:prstGeom prst="roundRect">
            <a:avLst>
              <a:gd name="adj" fmla="val 5644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/>
              <a:t>La Resolución No. 24 (Gaceta Oficial No. 077) de 2018, plantea la actividad No. 11: Asistente para la atención educativa y de cuidado de niños</a:t>
            </a:r>
            <a:r>
              <a:rPr lang="es-ES" b="1" dirty="0"/>
              <a:t> </a:t>
            </a:r>
            <a:r>
              <a:rPr lang="es-ES" dirty="0"/>
              <a:t>que ha proliferado en gran porciento por el déficit de Círculos Infantiles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53870" y="1089134"/>
            <a:ext cx="1119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Introducción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02011" y="1351750"/>
            <a:ext cx="6757010" cy="19543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s-ES" sz="1100" dirty="0"/>
              <a:t>La Resolución No. 24 (Gaceta Oficial No. 077) de 2018, plantea la actividad No. 11: Asistente para la atención educativa y de cuidado de niños</a:t>
            </a:r>
            <a:r>
              <a:rPr lang="es-ES" sz="1100" b="1" dirty="0"/>
              <a:t> </a:t>
            </a:r>
            <a:r>
              <a:rPr lang="es-ES" sz="1100" dirty="0"/>
              <a:t>que ha proliferado en gran porciento por el déficit de Círculos Infantiles </a:t>
            </a:r>
            <a:r>
              <a:rPr lang="es-ES" sz="1100" dirty="0" smtClean="0"/>
              <a:t>La </a:t>
            </a:r>
            <a:r>
              <a:rPr lang="es-ES" sz="1100" dirty="0"/>
              <a:t>Resolución No. 24 (Gaceta Oficial No. 077) de 2018, plantea la actividad No. 11: Asistente para la atención educativa y de cuidado de niños</a:t>
            </a:r>
            <a:r>
              <a:rPr lang="es-ES" sz="1100" b="1" dirty="0"/>
              <a:t> </a:t>
            </a:r>
            <a:r>
              <a:rPr lang="es-ES" sz="1100" dirty="0"/>
              <a:t>que ha proliferado en gran porciento por el déficit de Círculos Infantiles </a:t>
            </a:r>
            <a:r>
              <a:rPr lang="es-ES" sz="1100" dirty="0" smtClean="0"/>
              <a:t>La </a:t>
            </a:r>
            <a:r>
              <a:rPr lang="es-ES" sz="1100" dirty="0"/>
              <a:t>formación y desarrollo de las habilidades motrices básicas es una de las tareas fundamentales de la Educación Física en las edades de 0 a 6 años y es la base del proceso evolutivo del ser humano, que requiere de un conocimiento específico de ese personal y aunque se realicen acciones teóricas prácticas, se precisa un documento que detalle o ilustre determinadas actividades a aquellos que no poseen una preparación, ni un material para </a:t>
            </a:r>
            <a:r>
              <a:rPr lang="es-ES" sz="1100" dirty="0" smtClean="0"/>
              <a:t>este fin. </a:t>
            </a:r>
            <a:r>
              <a:rPr lang="es-ES" sz="1100" dirty="0"/>
              <a:t>El enfoque educativo que se persigue en estas edades es integral, tiene en cuenta varias dimensiones en el desarrollo del niño, entre ellas la dirigida a la Educación y Desarrollo de la </a:t>
            </a:r>
            <a:r>
              <a:rPr lang="es-ES" sz="1100" dirty="0" smtClean="0"/>
              <a:t>Motricidad.</a:t>
            </a:r>
            <a:endParaRPr lang="es-MX" sz="1100" dirty="0"/>
          </a:p>
          <a:p>
            <a:endParaRPr lang="pt-BR" sz="1100" dirty="0"/>
          </a:p>
        </p:txBody>
      </p:sp>
      <p:sp>
        <p:nvSpPr>
          <p:cNvPr id="33" name="Rounded Rectangle 32"/>
          <p:cNvSpPr/>
          <p:nvPr/>
        </p:nvSpPr>
        <p:spPr>
          <a:xfrm>
            <a:off x="4076630" y="6927082"/>
            <a:ext cx="2675879" cy="3189133"/>
          </a:xfrm>
          <a:prstGeom prst="roundRect">
            <a:avLst>
              <a:gd name="adj" fmla="val 5644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s-ES" sz="1000" dirty="0" smtClean="0">
              <a:solidFill>
                <a:schemeClr val="tx1"/>
              </a:solidFill>
            </a:endParaRPr>
          </a:p>
          <a:p>
            <a:pPr lvl="0"/>
            <a:endParaRPr lang="es-ES" sz="1000" dirty="0" smtClean="0">
              <a:solidFill>
                <a:schemeClr val="tx1"/>
              </a:solidFill>
            </a:endParaRPr>
          </a:p>
          <a:p>
            <a:pPr lvl="0"/>
            <a:r>
              <a:rPr lang="es-ES" sz="1000" dirty="0" smtClean="0">
                <a:solidFill>
                  <a:schemeClr val="tx1"/>
                </a:solidFill>
              </a:rPr>
              <a:t>1- Los</a:t>
            </a:r>
            <a:r>
              <a:rPr lang="es-ES" sz="1000" dirty="0" smtClean="0"/>
              <a:t> </a:t>
            </a:r>
            <a:r>
              <a:rPr lang="es-ES" sz="1000" dirty="0">
                <a:solidFill>
                  <a:schemeClr val="tx1"/>
                </a:solidFill>
              </a:rPr>
              <a:t>referentes teóricos </a:t>
            </a:r>
            <a:r>
              <a:rPr lang="es-ES" sz="1000" dirty="0" smtClean="0">
                <a:solidFill>
                  <a:schemeClr val="tx1"/>
                </a:solidFill>
              </a:rPr>
              <a:t>sustentan </a:t>
            </a:r>
            <a:r>
              <a:rPr lang="es-ES" sz="1000" dirty="0">
                <a:solidFill>
                  <a:schemeClr val="tx1"/>
                </a:solidFill>
              </a:rPr>
              <a:t>la necesidad del </a:t>
            </a:r>
            <a:r>
              <a:rPr lang="es-ES" sz="1000">
                <a:solidFill>
                  <a:schemeClr val="tx1"/>
                </a:solidFill>
              </a:rPr>
              <a:t>folleto </a:t>
            </a:r>
            <a:r>
              <a:rPr lang="es-ES" sz="1000" smtClean="0">
                <a:solidFill>
                  <a:schemeClr val="tx1"/>
                </a:solidFill>
              </a:rPr>
              <a:t>educativo </a:t>
            </a:r>
            <a:r>
              <a:rPr lang="es-ES" sz="1000" dirty="0">
                <a:solidFill>
                  <a:schemeClr val="tx1"/>
                </a:solidFill>
              </a:rPr>
              <a:t>de las Asistentes del sector no estatal, basado en las necesidades y características del contexto,   en el criterio de especialistas, de la Infancia Prescolar y la necesidad de las actividades físicas que no eximen </a:t>
            </a:r>
            <a:r>
              <a:rPr lang="es-ES" sz="1000" dirty="0" smtClean="0">
                <a:solidFill>
                  <a:schemeClr val="tx1"/>
                </a:solidFill>
              </a:rPr>
              <a:t>otras necesidades </a:t>
            </a:r>
            <a:r>
              <a:rPr lang="es-ES" sz="1000" dirty="0">
                <a:solidFill>
                  <a:schemeClr val="tx1"/>
                </a:solidFill>
              </a:rPr>
              <a:t>educativas.</a:t>
            </a:r>
            <a:endParaRPr lang="es-MX" sz="1000" dirty="0">
              <a:solidFill>
                <a:schemeClr val="tx1"/>
              </a:solidFill>
            </a:endParaRPr>
          </a:p>
          <a:p>
            <a:pPr lvl="0"/>
            <a:r>
              <a:rPr lang="es-ES" sz="1000" dirty="0" smtClean="0">
                <a:solidFill>
                  <a:schemeClr val="tx1"/>
                </a:solidFill>
              </a:rPr>
              <a:t>2- Se constató en el diagnóstico que el estado actual de preparación de las Asistentes para la atención educativa y de cuidado de niños en el municipio Plaza es muy limitado en relación a las actividades físicas y documentos que lo avalen.</a:t>
            </a:r>
            <a:endParaRPr lang="es-MX" sz="1000" dirty="0" smtClean="0">
              <a:solidFill>
                <a:schemeClr val="tx1"/>
              </a:solidFill>
            </a:endParaRPr>
          </a:p>
          <a:p>
            <a:pPr lvl="0"/>
            <a:r>
              <a:rPr lang="es-ES" sz="1000" dirty="0" smtClean="0">
                <a:solidFill>
                  <a:schemeClr val="tx1"/>
                </a:solidFill>
              </a:rPr>
              <a:t>3- El </a:t>
            </a:r>
            <a:r>
              <a:rPr lang="es-ES" sz="1000" dirty="0">
                <a:solidFill>
                  <a:schemeClr val="tx1"/>
                </a:solidFill>
              </a:rPr>
              <a:t>folleto es pertinente porque responde necesidades y limitaciones de conocimientos de las Asistentes Educativas sobre actividades físicas con niños prescolares, así como a la adaptación de diversas actividades en las casas cuidadoras como espacio educativo.</a:t>
            </a:r>
            <a:endParaRPr lang="es-MX" sz="1000" dirty="0">
              <a:solidFill>
                <a:schemeClr val="tx1"/>
              </a:solidFill>
            </a:endParaRPr>
          </a:p>
          <a:p>
            <a:r>
              <a:rPr lang="es-ES" sz="1000" dirty="0"/>
              <a:t/>
            </a:r>
            <a:br>
              <a:rPr lang="es-ES" sz="1000" dirty="0"/>
            </a:br>
            <a:endParaRPr lang="es-MX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62849" y="6624519"/>
            <a:ext cx="1194559" cy="276999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Conclusiones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Rectángulo redondeado"/>
          <p:cNvSpPr/>
          <p:nvPr/>
        </p:nvSpPr>
        <p:spPr>
          <a:xfrm>
            <a:off x="3999877" y="4470374"/>
            <a:ext cx="2857500" cy="212858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" name="Frame 55"/>
          <p:cNvSpPr/>
          <p:nvPr/>
        </p:nvSpPr>
        <p:spPr>
          <a:xfrm>
            <a:off x="5163632" y="3034970"/>
            <a:ext cx="1066268" cy="264247"/>
          </a:xfrm>
          <a:prstGeom prst="frame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  <a:endParaRPr lang="es-E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77773" y="5789013"/>
            <a:ext cx="1405972" cy="1657470"/>
            <a:chOff x="3389" y="165"/>
            <a:chExt cx="5463" cy="5509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5" y="4480"/>
              <a:ext cx="5449" cy="11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8" y="165"/>
              <a:ext cx="5463" cy="43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2" name="image8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101438" y="4546467"/>
            <a:ext cx="2654378" cy="1962446"/>
          </a:xfrm>
          <a:prstGeom prst="rect">
            <a:avLst/>
          </a:prstGeom>
        </p:spPr>
      </p:pic>
      <p:sp>
        <p:nvSpPr>
          <p:cNvPr id="47" name="Rectangle 39"/>
          <p:cNvSpPr/>
          <p:nvPr/>
        </p:nvSpPr>
        <p:spPr>
          <a:xfrm>
            <a:off x="1506491" y="5459384"/>
            <a:ext cx="2427395" cy="20390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S" sz="1050" dirty="0"/>
              <a:t> </a:t>
            </a:r>
            <a:r>
              <a:rPr lang="es-ES" sz="1050" dirty="0" smtClean="0"/>
              <a:t>Aporte social</a:t>
            </a:r>
            <a:r>
              <a:rPr lang="es-ES" sz="1050" dirty="0"/>
              <a:t>: </a:t>
            </a:r>
            <a:r>
              <a:rPr lang="es-ES" sz="1050" dirty="0" smtClean="0"/>
              <a:t>Alternativa de solución a preparación de recursos humanos.</a:t>
            </a:r>
            <a:endParaRPr lang="es-MX" sz="1050" dirty="0"/>
          </a:p>
          <a:p>
            <a:pPr algn="just"/>
            <a:r>
              <a:rPr lang="es-ES" sz="1050" dirty="0"/>
              <a:t>En lo educativo: responde a las necesidades instructivas y de </a:t>
            </a:r>
            <a:r>
              <a:rPr lang="es-ES" sz="1050" dirty="0" smtClean="0"/>
              <a:t>educación, a la </a:t>
            </a:r>
            <a:r>
              <a:rPr lang="es-ES" sz="1050" dirty="0"/>
              <a:t>base de futuros aprendizajes intelectuales y habilidades motrices para el </a:t>
            </a:r>
            <a:r>
              <a:rPr lang="es-ES" sz="1050" dirty="0" smtClean="0"/>
              <a:t>niño la preparación </a:t>
            </a:r>
            <a:r>
              <a:rPr lang="es-ES" sz="1050" dirty="0"/>
              <a:t>de los recursos </a:t>
            </a:r>
            <a:r>
              <a:rPr lang="es-ES" sz="1050" dirty="0" smtClean="0"/>
              <a:t>humanos.</a:t>
            </a:r>
          </a:p>
          <a:p>
            <a:pPr algn="just"/>
            <a:r>
              <a:rPr lang="es-ES" sz="1050" dirty="0" smtClean="0"/>
              <a:t>En </a:t>
            </a:r>
            <a:r>
              <a:rPr lang="es-ES" sz="1050" dirty="0"/>
              <a:t>lo económico: No requiere de gastos por el empleador no estatal, por ser portable en el móvil del asistente educativo como documento digital.</a:t>
            </a:r>
            <a:r>
              <a:rPr lang="es-ES" sz="1100" dirty="0" smtClean="0"/>
              <a:t> </a:t>
            </a:r>
            <a:endParaRPr lang="pt-BR" sz="1100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65588" y="7352272"/>
            <a:ext cx="38795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FOLLETO </a:t>
            </a:r>
          </a:p>
          <a:p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</a:p>
          <a:p>
            <a:endParaRPr lang="es-MX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 Presentación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.Características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psicológicas, fisiológicas y motrices del 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prescolar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.Atención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a la diversidad </a:t>
            </a:r>
            <a:endParaRPr lang="es-E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.Dificultades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de equilibrio, coordinación y ritmo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.Ejercicios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para la Gimnasia Matutina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.Habilidades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motrices básicas y capacidades físicas coordinativas </a:t>
            </a:r>
            <a:endParaRPr lang="es-E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.Juegos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motrices 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y juegos tradicionales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.Ejercicios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para la motricidad fina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.Medios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alternativos para el desarrollo de las actividades físicas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.Participación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de la familia en el apoyo a las actividades físicas 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.Indicaciones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metodológicas generales para 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contenidos 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000" smtClean="0">
                <a:latin typeface="Arial" panose="020B0604020202020204" pitchFamily="34" charset="0"/>
                <a:cs typeface="Arial" panose="020B0604020202020204" pitchFamily="34" charset="0"/>
              </a:rPr>
              <a:t>.Bibliografía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Frame 55"/>
          <p:cNvSpPr/>
          <p:nvPr/>
        </p:nvSpPr>
        <p:spPr>
          <a:xfrm>
            <a:off x="1405771" y="3008472"/>
            <a:ext cx="1066268" cy="274039"/>
          </a:xfrm>
          <a:prstGeom prst="frame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63"/>
          <p:cNvSpPr/>
          <p:nvPr/>
        </p:nvSpPr>
        <p:spPr>
          <a:xfrm>
            <a:off x="1506491" y="3017223"/>
            <a:ext cx="9113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Objetivo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1563" y="343182"/>
            <a:ext cx="1611339" cy="659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85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2782</TotalTime>
  <Words>855</Words>
  <Application>Microsoft Office PowerPoint</Application>
  <PresentationFormat>Panorámica</PresentationFormat>
  <Paragraphs>53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profe</dc:creator>
  <cp:lastModifiedBy>Yo</cp:lastModifiedBy>
  <cp:revision>118</cp:revision>
  <dcterms:created xsi:type="dcterms:W3CDTF">2020-07-17T18:03:38Z</dcterms:created>
  <dcterms:modified xsi:type="dcterms:W3CDTF">2013-01-02T22:16:49Z</dcterms:modified>
</cp:coreProperties>
</file>