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1" autoAdjust="0"/>
    <p:restoredTop sz="94660"/>
  </p:normalViewPr>
  <p:slideViewPr>
    <p:cSldViewPr snapToGrid="0">
      <p:cViewPr varScale="1">
        <p:scale>
          <a:sx n="34" d="100"/>
          <a:sy n="34" d="100"/>
        </p:scale>
        <p:origin x="12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885895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45181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23746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B031065-1E27-4D27-BDD9-7EAFC2066783}" type="datetimeFigureOut">
              <a:rPr lang="en-US" smtClean="0"/>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38596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B031065-1E27-4D27-BDD9-7EAFC2066783}" type="datetimeFigureOut">
              <a:rPr lang="en-US" smtClean="0"/>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47716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B031065-1E27-4D27-BDD9-7EAFC2066783}" type="datetimeFigureOut">
              <a:rPr lang="en-US" smtClean="0"/>
              <a:t>6/4/2021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2220452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4453467"/>
            <a:ext cx="2901255"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4453467"/>
            <a:ext cx="2915543" cy="65503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B031065-1E27-4D27-BDD9-7EAFC2066783}" type="datetimeFigureOut">
              <a:rPr lang="en-US" smtClean="0"/>
              <a:t>6/4/2021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930488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B031065-1E27-4D27-BDD9-7EAFC2066783}" type="datetimeFigureOut">
              <a:rPr lang="en-US" smtClean="0"/>
              <a:t>6/4/2021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3539912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31065-1E27-4D27-BDD9-7EAFC2066783}" type="datetimeFigureOut">
              <a:rPr lang="en-US" smtClean="0"/>
              <a:t>6/4/2021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4034224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B031065-1E27-4D27-BDD9-7EAFC2066783}" type="datetimeFigureOut">
              <a:rPr lang="en-US" smtClean="0"/>
              <a:t>6/4/2021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817404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B031065-1E27-4D27-BDD9-7EAFC2066783}" type="datetimeFigureOut">
              <a:rPr lang="en-US" smtClean="0"/>
              <a:t>6/4/2021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F933E0-86CA-4B6B-BCF4-4D6B8FE5312D}" type="slidenum">
              <a:rPr lang="en-US" smtClean="0"/>
              <a:t>‹Nº›</a:t>
            </a:fld>
            <a:endParaRPr lang="en-US"/>
          </a:p>
        </p:txBody>
      </p:sp>
    </p:spTree>
    <p:extLst>
      <p:ext uri="{BB962C8B-B14F-4D97-AF65-F5344CB8AC3E}">
        <p14:creationId xmlns:p14="http://schemas.microsoft.com/office/powerpoint/2010/main" val="1542560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B031065-1E27-4D27-BDD9-7EAFC2066783}" type="datetimeFigureOut">
              <a:rPr lang="en-US" smtClean="0"/>
              <a:t>6/4/2021</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99F933E0-86CA-4B6B-BCF4-4D6B8FE5312D}" type="slidenum">
              <a:rPr lang="en-US" smtClean="0"/>
              <a:t>‹Nº›</a:t>
            </a:fld>
            <a:endParaRPr lang="en-US"/>
          </a:p>
        </p:txBody>
      </p:sp>
    </p:spTree>
    <p:extLst>
      <p:ext uri="{BB962C8B-B14F-4D97-AF65-F5344CB8AC3E}">
        <p14:creationId xmlns:p14="http://schemas.microsoft.com/office/powerpoint/2010/main" val="2983550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a:off x="93956" y="34771"/>
            <a:ext cx="6743700" cy="151323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ES" sz="1200" dirty="0">
                <a:latin typeface="Arial" panose="020B0604020202020204" pitchFamily="34" charset="0"/>
                <a:ea typeface="Arial" panose="020B0604020202020204" pitchFamily="34" charset="0"/>
                <a:cs typeface="Arial" panose="020B0604020202020204" pitchFamily="34" charset="0"/>
              </a:rPr>
              <a:t>Indicaciones metodológicas para el trabajo en el medio acuático para niños de 2 a 5 años con TEA</a:t>
            </a:r>
          </a:p>
          <a:p>
            <a:pPr algn="just"/>
            <a:r>
              <a:rPr lang="es-ES" sz="1200" dirty="0">
                <a:latin typeface="Arial" panose="020B0604020202020204" pitchFamily="34" charset="0"/>
                <a:cs typeface="Arial" panose="020B0604020202020204" pitchFamily="34" charset="0"/>
              </a:rPr>
              <a:t>AUTORES: Lic. Flavia Patria Hernández Mogena</a:t>
            </a:r>
          </a:p>
          <a:p>
            <a:pPr algn="just"/>
            <a:r>
              <a:rPr lang="es-ES" sz="1200" dirty="0">
                <a:latin typeface="Arial" panose="020B0604020202020204" pitchFamily="34" charset="0"/>
                <a:cs typeface="Arial" panose="020B0604020202020204" pitchFamily="34" charset="0"/>
              </a:rPr>
              <a:t>                   </a:t>
            </a:r>
            <a:r>
              <a:rPr lang="es-ES" sz="1200" dirty="0" err="1">
                <a:latin typeface="Arial" panose="020B0604020202020204" pitchFamily="34" charset="0"/>
                <a:cs typeface="Arial" panose="020B0604020202020204" pitchFamily="34" charset="0"/>
              </a:rPr>
              <a:t>M.Sc</a:t>
            </a:r>
            <a:r>
              <a:rPr lang="es-ES" sz="1200" dirty="0">
                <a:latin typeface="Arial" panose="020B0604020202020204" pitchFamily="34" charset="0"/>
                <a:cs typeface="Arial" panose="020B0604020202020204" pitchFamily="34" charset="0"/>
              </a:rPr>
              <a:t>. Sergio Hernández García                         </a:t>
            </a:r>
            <a:r>
              <a:rPr lang="es-ES" sz="1200" dirty="0" smtClean="0">
                <a:latin typeface="Arial" panose="020B0604020202020204" pitchFamily="34" charset="0"/>
                <a:cs typeface="Arial" panose="020B0604020202020204" pitchFamily="34" charset="0"/>
              </a:rPr>
              <a:t>  </a:t>
            </a:r>
            <a:endParaRPr lang="es-ES" sz="1200" dirty="0">
              <a:latin typeface="Arial" panose="020B0604020202020204" pitchFamily="34" charset="0"/>
              <a:cs typeface="Arial" panose="020B0604020202020204" pitchFamily="34" charset="0"/>
            </a:endParaRPr>
          </a:p>
          <a:p>
            <a:pPr algn="just"/>
            <a:r>
              <a:rPr lang="es-ES" sz="1200" dirty="0">
                <a:latin typeface="Arial" panose="020B0604020202020204" pitchFamily="34" charset="0"/>
                <a:cs typeface="Arial" panose="020B0604020202020204" pitchFamily="34" charset="0"/>
              </a:rPr>
              <a:t>                   </a:t>
            </a:r>
            <a:r>
              <a:rPr lang="es-ES" sz="1200" dirty="0" err="1">
                <a:latin typeface="Arial" panose="020B0604020202020204" pitchFamily="34" charset="0"/>
                <a:cs typeface="Arial" panose="020B0604020202020204" pitchFamily="34" charset="0"/>
              </a:rPr>
              <a:t>Dr.C</a:t>
            </a:r>
            <a:r>
              <a:rPr lang="es-ES" sz="1200" dirty="0">
                <a:latin typeface="Arial" panose="020B0604020202020204" pitchFamily="34" charset="0"/>
                <a:cs typeface="Arial" panose="020B0604020202020204" pitchFamily="34" charset="0"/>
              </a:rPr>
              <a:t>. Braisa Cruz Jiménez                                 </a:t>
            </a:r>
            <a:endParaRPr lang="es-ES" sz="1200" dirty="0">
              <a:latin typeface="Arial" panose="020B0604020202020204" pitchFamily="34" charset="0"/>
              <a:ea typeface="Arial" panose="020B0604020202020204" pitchFamily="34" charset="0"/>
              <a:cs typeface="Arial" panose="020B0604020202020204" pitchFamily="34" charset="0"/>
            </a:endParaRPr>
          </a:p>
          <a:p>
            <a:pPr algn="just">
              <a:spcAft>
                <a:spcPts val="1000"/>
              </a:spcAft>
            </a:pPr>
            <a:r>
              <a:rPr lang="es-ES" sz="1200" dirty="0">
                <a:latin typeface="Arial" panose="020B0604020202020204" pitchFamily="34" charset="0"/>
                <a:ea typeface="Arial" panose="020B0604020202020204" pitchFamily="34" charset="0"/>
                <a:cs typeface="Arial" panose="020B0604020202020204" pitchFamily="34" charset="0"/>
              </a:rPr>
              <a:t>     </a:t>
            </a:r>
          </a:p>
          <a:p>
            <a:r>
              <a:rPr lang="es-ES" sz="1200" dirty="0" smtClean="0">
                <a:latin typeface="Arial" panose="020B0604020202020204" pitchFamily="34" charset="0"/>
                <a:cs typeface="Arial" panose="020B0604020202020204" pitchFamily="34" charset="0"/>
              </a:rPr>
              <a:t>                   </a:t>
            </a:r>
          </a:p>
        </p:txBody>
      </p:sp>
      <p:sp>
        <p:nvSpPr>
          <p:cNvPr id="9" name="CuadroTexto 8"/>
          <p:cNvSpPr txBox="1"/>
          <p:nvPr/>
        </p:nvSpPr>
        <p:spPr>
          <a:xfrm>
            <a:off x="45720" y="1189163"/>
            <a:ext cx="6743700" cy="138499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1200" b="1" dirty="0" smtClean="0">
                <a:latin typeface="Arial" panose="020B0604020202020204" pitchFamily="34" charset="0"/>
                <a:cs typeface="Arial" panose="020B0604020202020204" pitchFamily="34" charset="0"/>
              </a:rPr>
              <a:t>INTRODUCCIÓN</a:t>
            </a:r>
          </a:p>
          <a:p>
            <a:pPr algn="just"/>
            <a:r>
              <a:rPr lang="es-ES" sz="1200" dirty="0">
                <a:latin typeface="Arial" panose="020B0604020202020204" pitchFamily="34" charset="0"/>
                <a:cs typeface="Arial" panose="020B0604020202020204" pitchFamily="34" charset="0"/>
              </a:rPr>
              <a:t>El programa de natación adaptada dirigido a niños con trastornos del espectro </a:t>
            </a:r>
            <a:r>
              <a:rPr lang="es-ES" sz="1200" dirty="0" smtClean="0">
                <a:latin typeface="Arial" panose="020B0604020202020204" pitchFamily="34" charset="0"/>
                <a:cs typeface="Arial" panose="020B0604020202020204" pitchFamily="34" charset="0"/>
              </a:rPr>
              <a:t>autista, presenta </a:t>
            </a:r>
            <a:r>
              <a:rPr lang="es-ES" sz="1200" dirty="0">
                <a:latin typeface="Arial" panose="020B0604020202020204" pitchFamily="34" charset="0"/>
                <a:cs typeface="Arial" panose="020B0604020202020204" pitchFamily="34" charset="0"/>
              </a:rPr>
              <a:t>un amplio contenido para el desarrollo físico-motor, sin embargo </a:t>
            </a:r>
            <a:r>
              <a:rPr lang="es-ES" sz="1200" dirty="0" smtClean="0">
                <a:latin typeface="Arial" panose="020B0604020202020204" pitchFamily="34" charset="0"/>
                <a:cs typeface="Arial" panose="020B0604020202020204" pitchFamily="34" charset="0"/>
              </a:rPr>
              <a:t>carece de </a:t>
            </a:r>
            <a:r>
              <a:rPr lang="es-ES" sz="1200" dirty="0">
                <a:latin typeface="Arial" panose="020B0604020202020204" pitchFamily="34" charset="0"/>
                <a:cs typeface="Arial" panose="020B0604020202020204" pitchFamily="34" charset="0"/>
              </a:rPr>
              <a:t>indicaciones metodológicas orientadas al desempeño de las actividades y juegos descritos, no teniéndose en cuenta las características etarias, </a:t>
            </a:r>
            <a:r>
              <a:rPr lang="es-ES" sz="1200" dirty="0" smtClean="0">
                <a:latin typeface="Arial" panose="020B0604020202020204" pitchFamily="34" charset="0"/>
                <a:cs typeface="Arial" panose="020B0604020202020204" pitchFamily="34" charset="0"/>
              </a:rPr>
              <a:t>de 2 a 5 años.</a:t>
            </a:r>
          </a:p>
          <a:p>
            <a:pPr algn="just"/>
            <a:r>
              <a:rPr lang="es-ES" sz="1200" dirty="0" smtClean="0">
                <a:latin typeface="Arial" panose="020B0604020202020204" pitchFamily="34" charset="0"/>
                <a:cs typeface="Arial" panose="020B0604020202020204" pitchFamily="34" charset="0"/>
              </a:rPr>
              <a:t>¿Cómo  </a:t>
            </a:r>
            <a:r>
              <a:rPr lang="es-ES" sz="1200" dirty="0">
                <a:latin typeface="Arial" panose="020B0604020202020204" pitchFamily="34" charset="0"/>
                <a:cs typeface="Arial" panose="020B0604020202020204" pitchFamily="34" charset="0"/>
              </a:rPr>
              <a:t>contribuir al perfeccionamiento de  los programas de educación física especial y  natación adaptada para los niños con trastorno del espectro autista </a:t>
            </a:r>
            <a:r>
              <a:rPr lang="es-ES" sz="1200" dirty="0" smtClean="0">
                <a:latin typeface="Arial" panose="020B0604020202020204" pitchFamily="34" charset="0"/>
                <a:cs typeface="Arial" panose="020B0604020202020204" pitchFamily="34" charset="0"/>
              </a:rPr>
              <a:t>de 2 a 5 años?</a:t>
            </a:r>
            <a:endParaRPr lang="es-ES" sz="1200" dirty="0">
              <a:latin typeface="Arial" panose="020B0604020202020204" pitchFamily="34" charset="0"/>
              <a:cs typeface="Arial" panose="020B0604020202020204" pitchFamily="34" charset="0"/>
            </a:endParaRPr>
          </a:p>
        </p:txBody>
      </p:sp>
      <p:sp>
        <p:nvSpPr>
          <p:cNvPr id="10" name="CuadroTexto 9"/>
          <p:cNvSpPr txBox="1"/>
          <p:nvPr/>
        </p:nvSpPr>
        <p:spPr>
          <a:xfrm>
            <a:off x="37685" y="3032205"/>
            <a:ext cx="6812280" cy="646331"/>
          </a:xfrm>
          <a:prstGeom prst="rect">
            <a:avLst/>
          </a:prstGeom>
          <a:noFill/>
          <a:ln>
            <a:solidFill>
              <a:schemeClr val="bg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1200" b="1" dirty="0" smtClean="0">
                <a:latin typeface="Arial" panose="020B0604020202020204" pitchFamily="34" charset="0"/>
                <a:cs typeface="Arial" panose="020B0604020202020204" pitchFamily="34" charset="0"/>
              </a:rPr>
              <a:t>MÉTODOS</a:t>
            </a:r>
          </a:p>
          <a:p>
            <a:pPr algn="just"/>
            <a:r>
              <a:rPr lang="es-ES" sz="1200" dirty="0" smtClean="0">
                <a:latin typeface="Arial" panose="020B0604020202020204" pitchFamily="34" charset="0"/>
                <a:cs typeface="Arial" panose="020B0604020202020204" pitchFamily="34" charset="0"/>
              </a:rPr>
              <a:t>Se emplearon métodos teóricos y empíricos, analítico-sintético, inductivo-deductivo,  cualitativo indirecto, la observación no estructurada y la entrevista, con un procedimiento metodológico.</a:t>
            </a:r>
          </a:p>
        </p:txBody>
      </p:sp>
      <p:sp>
        <p:nvSpPr>
          <p:cNvPr id="12" name="Rectángulo redondeado 11"/>
          <p:cNvSpPr/>
          <p:nvPr/>
        </p:nvSpPr>
        <p:spPr>
          <a:xfrm>
            <a:off x="11430" y="2420999"/>
            <a:ext cx="6812280" cy="643290"/>
          </a:xfrm>
          <a:prstGeom prst="round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s-ES" sz="1400" dirty="0" smtClean="0">
                <a:latin typeface="Arial" panose="020B0604020202020204" pitchFamily="34" charset="0"/>
                <a:cs typeface="Arial" panose="020B0604020202020204" pitchFamily="34" charset="0"/>
              </a:rPr>
              <a:t> </a:t>
            </a:r>
          </a:p>
          <a:p>
            <a:endParaRPr lang="es-ES" sz="1400" dirty="0">
              <a:latin typeface="Arial" panose="020B0604020202020204" pitchFamily="34" charset="0"/>
              <a:cs typeface="Arial" panose="020B0604020202020204" pitchFamily="34" charset="0"/>
            </a:endParaRPr>
          </a:p>
          <a:p>
            <a:pPr algn="just"/>
            <a:r>
              <a:rPr lang="es-ES" sz="1200" b="1" dirty="0">
                <a:latin typeface="Arial" panose="020B0604020202020204" pitchFamily="34" charset="0"/>
                <a:cs typeface="Arial" panose="020B0604020202020204" pitchFamily="34" charset="0"/>
              </a:rPr>
              <a:t>OBJETIVO</a:t>
            </a:r>
            <a:r>
              <a:rPr lang="es-ES" sz="1200" dirty="0">
                <a:latin typeface="Arial" panose="020B0604020202020204" pitchFamily="34" charset="0"/>
                <a:cs typeface="Arial" panose="020B0604020202020204" pitchFamily="34" charset="0"/>
              </a:rPr>
              <a:t>: </a:t>
            </a:r>
            <a:r>
              <a:rPr lang="es-ES" sz="1200" dirty="0" smtClean="0">
                <a:latin typeface="Arial" panose="020B0604020202020204" pitchFamily="34" charset="0"/>
                <a:ea typeface="Times New Roman" panose="02020603050405020304" pitchFamily="18" charset="0"/>
                <a:cs typeface="Arial" panose="020B0604020202020204" pitchFamily="34" charset="0"/>
              </a:rPr>
              <a:t>Determinar </a:t>
            </a:r>
            <a:r>
              <a:rPr lang="es-ES" sz="1200" dirty="0">
                <a:latin typeface="Arial" panose="020B0604020202020204" pitchFamily="34" charset="0"/>
                <a:ea typeface="Times New Roman" panose="02020603050405020304" pitchFamily="18" charset="0"/>
                <a:cs typeface="Arial" panose="020B0604020202020204" pitchFamily="34" charset="0"/>
              </a:rPr>
              <a:t>indicaciones metodológicas que permitan el perfeccionamiento del contenido de los programas dirigidos a la educación física especial y de natación adaptada para los niños con trastorno del espectro autista </a:t>
            </a:r>
            <a:r>
              <a:rPr lang="es-ES" sz="1200" dirty="0" smtClean="0">
                <a:latin typeface="Arial" panose="020B0604020202020204" pitchFamily="34" charset="0"/>
                <a:ea typeface="Times New Roman" panose="02020603050405020304" pitchFamily="18" charset="0"/>
                <a:cs typeface="Arial" panose="020B0604020202020204" pitchFamily="34" charset="0"/>
              </a:rPr>
              <a:t>de 2 a 5 años.</a:t>
            </a:r>
            <a:r>
              <a:rPr lang="es-ES" sz="1400" dirty="0" smtClean="0">
                <a:latin typeface="Arial" panose="020B0604020202020204" pitchFamily="34" charset="0"/>
                <a:ea typeface="Times New Roman" panose="02020603050405020304" pitchFamily="18" charset="0"/>
                <a:cs typeface="Arial" panose="020B0604020202020204" pitchFamily="34" charset="0"/>
              </a:rPr>
              <a:t>.</a:t>
            </a:r>
            <a:endParaRPr lang="es-ES" dirty="0" smtClean="0"/>
          </a:p>
          <a:p>
            <a:pPr algn="just"/>
            <a:endParaRPr lang="en-US" dirty="0"/>
          </a:p>
        </p:txBody>
      </p:sp>
      <p:sp>
        <p:nvSpPr>
          <p:cNvPr id="24" name="Rectángulo 23"/>
          <p:cNvSpPr/>
          <p:nvPr/>
        </p:nvSpPr>
        <p:spPr>
          <a:xfrm>
            <a:off x="11430" y="8429163"/>
            <a:ext cx="6812280" cy="1800493"/>
          </a:xfrm>
          <a:prstGeom prst="rect">
            <a:avLst/>
          </a:prstGeom>
        </p:spPr>
        <p:txBody>
          <a:bodyPr wrap="square">
            <a:spAutoFit/>
          </a:bodyPr>
          <a:lstStyle/>
          <a:p>
            <a:pPr algn="just"/>
            <a:r>
              <a:rPr lang="es-ES" sz="1200" dirty="0">
                <a:latin typeface="Arial" panose="020B0604020202020204" pitchFamily="34" charset="0"/>
                <a:cs typeface="Arial" panose="020B0604020202020204" pitchFamily="34" charset="0"/>
              </a:rPr>
              <a:t>-</a:t>
            </a:r>
            <a:r>
              <a:rPr lang="es-ES" sz="1100" dirty="0">
                <a:latin typeface="Arial" panose="020B0604020202020204" pitchFamily="34" charset="0"/>
                <a:cs typeface="Arial" panose="020B0604020202020204" pitchFamily="34" charset="0"/>
              </a:rPr>
              <a:t>1. El estudio de los fundamentos teóricos y metodológicos posibilitó identificar y caracterizar las actividades físicas y deportivas más acorde a niños/as con TEA, además develó los beneficios que presentas en el tratamiento para lograr una mayor integración a la sociedad. </a:t>
            </a:r>
          </a:p>
          <a:p>
            <a:pPr algn="just"/>
            <a:r>
              <a:rPr lang="es-ES" sz="1100" dirty="0">
                <a:latin typeface="Arial" panose="020B0604020202020204" pitchFamily="34" charset="0"/>
                <a:cs typeface="Arial" panose="020B0604020202020204" pitchFamily="34" charset="0"/>
              </a:rPr>
              <a:t>2. Con los estudios de diagnóstico se logró constatar la necesidad de mejorar las herramientas para el trabajo con niños/as con TEA en el segundo y quinto año de vida; así como la inclusión del medio acuático en los programas  de enseñanza.</a:t>
            </a:r>
          </a:p>
          <a:p>
            <a:pPr algn="just"/>
            <a:r>
              <a:rPr lang="es-ES" sz="1100" dirty="0">
                <a:latin typeface="Arial" panose="020B0604020202020204" pitchFamily="34" charset="0"/>
                <a:cs typeface="Arial" panose="020B0604020202020204" pitchFamily="34" charset="0"/>
              </a:rPr>
              <a:t>3. Las indicaciones metodológicas propuesta van de lo general a lo especifico con el propósito de complementar los contenidos de los programas de Educación Física Especial y de natación adaptada, para el logro eficiente de los objetivos propuestos en el trabajo con niños/as con TEA en el segundo y quinto año de vida . </a:t>
            </a:r>
          </a:p>
        </p:txBody>
      </p:sp>
      <p:sp>
        <p:nvSpPr>
          <p:cNvPr id="25" name="CuadroTexto 24"/>
          <p:cNvSpPr txBox="1"/>
          <p:nvPr/>
        </p:nvSpPr>
        <p:spPr>
          <a:xfrm>
            <a:off x="2286000" y="8219156"/>
            <a:ext cx="1963476" cy="286682"/>
          </a:xfrm>
          <a:prstGeom prst="rect">
            <a:avLst/>
          </a:prstGeom>
          <a:noFill/>
        </p:spPr>
        <p:txBody>
          <a:bodyPr wrap="square" rtlCol="0">
            <a:spAutoFit/>
          </a:bodyPr>
          <a:lstStyle/>
          <a:p>
            <a:pPr algn="ctr">
              <a:lnSpc>
                <a:spcPct val="115000"/>
              </a:lnSpc>
              <a:spcAft>
                <a:spcPts val="0"/>
              </a:spcAft>
            </a:pPr>
            <a:r>
              <a:rPr lang="es-ES" sz="1200" b="1" smtClean="0">
                <a:latin typeface="Arial" panose="020B0604020202020204" pitchFamily="34" charset="0"/>
                <a:cs typeface="Arial" panose="020B0604020202020204" pitchFamily="34" charset="0"/>
              </a:rPr>
              <a:t>CONCLUSIONES</a:t>
            </a:r>
            <a:endParaRPr lang="es-ES" sz="1200" b="1" dirty="0">
              <a:latin typeface="Arial" panose="020B0604020202020204" pitchFamily="34" charset="0"/>
              <a:ea typeface="Arial"/>
              <a:cs typeface="Arial" panose="020B0604020202020204" pitchFamily="34" charset="0"/>
            </a:endParaRPr>
          </a:p>
        </p:txBody>
      </p:sp>
      <p:sp>
        <p:nvSpPr>
          <p:cNvPr id="26" name="CuadroTexto 25"/>
          <p:cNvSpPr txBox="1"/>
          <p:nvPr/>
        </p:nvSpPr>
        <p:spPr>
          <a:xfrm>
            <a:off x="19628" y="10214706"/>
            <a:ext cx="6810169" cy="2215991"/>
          </a:xfrm>
          <a:prstGeom prst="rect">
            <a:avLst/>
          </a:prstGeom>
          <a:noFill/>
        </p:spPr>
        <p:txBody>
          <a:bodyPr wrap="square" rtlCol="0">
            <a:spAutoFit/>
          </a:bodyPr>
          <a:lstStyle/>
          <a:p>
            <a:pPr lvl="0" algn="just"/>
            <a:r>
              <a:rPr lang="es-ES" sz="1050" dirty="0">
                <a:latin typeface="Arial" panose="020B0604020202020204" pitchFamily="34" charset="0"/>
                <a:cs typeface="Arial" panose="020B0604020202020204" pitchFamily="34" charset="0"/>
              </a:rPr>
              <a:t>1.	Alonso, J. R. (2012. 9 de mayo) Deporte para niños con TEA. Recuperado de   http://jralonso.es/2012/05/09/deporte-para-ninos-con-tea/</a:t>
            </a:r>
          </a:p>
          <a:p>
            <a:pPr lvl="0" algn="just"/>
            <a:r>
              <a:rPr lang="es-ES" sz="1050" dirty="0">
                <a:latin typeface="Arial" panose="020B0604020202020204" pitchFamily="34" charset="0"/>
                <a:cs typeface="Arial" panose="020B0604020202020204" pitchFamily="34" charset="0"/>
              </a:rPr>
              <a:t>2.	American Psychiatry Association (1994) Diagnostic and Statistical Manual of                    Mental Disorder 4th edition. Washington, DC. DSM-IV. APA.</a:t>
            </a:r>
          </a:p>
          <a:p>
            <a:pPr lvl="0" algn="just"/>
            <a:r>
              <a:rPr lang="es-ES" sz="1050" dirty="0">
                <a:latin typeface="Arial" panose="020B0604020202020204" pitchFamily="34" charset="0"/>
                <a:cs typeface="Arial" panose="020B0604020202020204" pitchFamily="34" charset="0"/>
              </a:rPr>
              <a:t>3.	Bagatell N. (2015) The </a:t>
            </a:r>
            <a:r>
              <a:rPr lang="es-ES" sz="1050" dirty="0" err="1">
                <a:latin typeface="Arial" panose="020B0604020202020204" pitchFamily="34" charset="0"/>
                <a:cs typeface="Arial" panose="020B0604020202020204" pitchFamily="34" charset="0"/>
              </a:rPr>
              <a:t>routines</a:t>
            </a:r>
            <a:r>
              <a:rPr lang="es-ES" sz="1050" dirty="0">
                <a:latin typeface="Arial" panose="020B0604020202020204" pitchFamily="34" charset="0"/>
                <a:cs typeface="Arial" panose="020B0604020202020204" pitchFamily="34" charset="0"/>
              </a:rPr>
              <a:t> and </a:t>
            </a:r>
            <a:r>
              <a:rPr lang="es-ES" sz="1050" dirty="0" err="1">
                <a:latin typeface="Arial" panose="020B0604020202020204" pitchFamily="34" charset="0"/>
                <a:cs typeface="Arial" panose="020B0604020202020204" pitchFamily="34" charset="0"/>
              </a:rPr>
              <a:t>occupations</a:t>
            </a:r>
            <a:r>
              <a:rPr lang="es-ES" sz="1050" dirty="0">
                <a:latin typeface="Arial" panose="020B0604020202020204" pitchFamily="34" charset="0"/>
                <a:cs typeface="Arial" panose="020B0604020202020204" pitchFamily="34" charset="0"/>
              </a:rPr>
              <a:t> of </a:t>
            </a:r>
            <a:r>
              <a:rPr lang="es-ES" sz="1050" dirty="0" err="1">
                <a:latin typeface="Arial" panose="020B0604020202020204" pitchFamily="34" charset="0"/>
                <a:cs typeface="Arial" panose="020B0604020202020204" pitchFamily="34" charset="0"/>
              </a:rPr>
              <a:t>families</a:t>
            </a:r>
            <a:r>
              <a:rPr lang="es-ES" sz="1050" dirty="0">
                <a:latin typeface="Arial" panose="020B0604020202020204" pitchFamily="34" charset="0"/>
                <a:cs typeface="Arial" panose="020B0604020202020204" pitchFamily="34" charset="0"/>
              </a:rPr>
              <a:t> with </a:t>
            </a:r>
            <a:r>
              <a:rPr lang="es-ES" sz="1050" dirty="0" err="1">
                <a:latin typeface="Arial" panose="020B0604020202020204" pitchFamily="34" charset="0"/>
                <a:cs typeface="Arial" panose="020B0604020202020204" pitchFamily="34" charset="0"/>
              </a:rPr>
              <a:t>adolescents</a:t>
            </a:r>
            <a:r>
              <a:rPr lang="es-ES" sz="1050" dirty="0">
                <a:latin typeface="Arial" panose="020B0604020202020204" pitchFamily="34" charset="0"/>
                <a:cs typeface="Arial" panose="020B0604020202020204" pitchFamily="34" charset="0"/>
              </a:rPr>
              <a:t> with autism spectrum disorders. </a:t>
            </a:r>
            <a:r>
              <a:rPr lang="es-ES" sz="1050" dirty="0" err="1">
                <a:latin typeface="Arial" panose="020B0604020202020204" pitchFamily="34" charset="0"/>
                <a:cs typeface="Arial" panose="020B0604020202020204" pitchFamily="34" charset="0"/>
              </a:rPr>
              <a:t>Focus</a:t>
            </a:r>
            <a:r>
              <a:rPr lang="es-ES" sz="1050" dirty="0">
                <a:latin typeface="Arial" panose="020B0604020202020204" pitchFamily="34" charset="0"/>
                <a:cs typeface="Arial" panose="020B0604020202020204" pitchFamily="34" charset="0"/>
              </a:rPr>
              <a:t> Autism </a:t>
            </a:r>
            <a:r>
              <a:rPr lang="es-ES" sz="1050" dirty="0" err="1">
                <a:latin typeface="Arial" panose="020B0604020202020204" pitchFamily="34" charset="0"/>
                <a:cs typeface="Arial" panose="020B0604020202020204" pitchFamily="34" charset="0"/>
              </a:rPr>
              <a:t>Other</a:t>
            </a:r>
            <a:r>
              <a:rPr lang="es-ES" sz="1050" dirty="0">
                <a:latin typeface="Arial" panose="020B0604020202020204" pitchFamily="34" charset="0"/>
                <a:cs typeface="Arial" panose="020B0604020202020204" pitchFamily="34" charset="0"/>
              </a:rPr>
              <a:t> Dev Disabil; 18: 49-59.</a:t>
            </a:r>
          </a:p>
          <a:p>
            <a:pPr lvl="0" algn="just"/>
            <a:r>
              <a:rPr lang="es-ES" sz="1050" dirty="0">
                <a:latin typeface="Arial" panose="020B0604020202020204" pitchFamily="34" charset="0"/>
                <a:cs typeface="Arial" panose="020B0604020202020204" pitchFamily="34" charset="0"/>
              </a:rPr>
              <a:t>4.	Calderón, C. (1994). El proceso docente-educativo en la educación física. La Habana, Editorial Pueblo y Educación.</a:t>
            </a:r>
          </a:p>
          <a:p>
            <a:pPr lvl="0" algn="just"/>
            <a:r>
              <a:rPr lang="es-ES" sz="1050" dirty="0">
                <a:latin typeface="Arial" panose="020B0604020202020204" pitchFamily="34" charset="0"/>
                <a:cs typeface="Arial" panose="020B0604020202020204" pitchFamily="34" charset="0"/>
              </a:rPr>
              <a:t>5.	Casanova, M. A (2015). La integración educativa del niño autista. Dirección general de promoción educativa. Madrid, España, Editora</a:t>
            </a:r>
          </a:p>
          <a:p>
            <a:pPr lvl="0" algn="just"/>
            <a:r>
              <a:rPr lang="es-ES" sz="1050" dirty="0">
                <a:latin typeface="Arial" panose="020B0604020202020204" pitchFamily="34" charset="0"/>
                <a:cs typeface="Arial" panose="020B0604020202020204" pitchFamily="34" charset="0"/>
              </a:rPr>
              <a:t>6.	Cortes, M. y Contreras, M. (2007) p.422: Early diagnosis of the autism spectrum disorders (18-36 months). Arch Argent Pediatr; 105(5):418-426</a:t>
            </a:r>
          </a:p>
          <a:p>
            <a:endParaRPr lang="es-ES" sz="1200" dirty="0"/>
          </a:p>
        </p:txBody>
      </p:sp>
      <p:sp>
        <p:nvSpPr>
          <p:cNvPr id="28" name="Rectángulo 27"/>
          <p:cNvSpPr/>
          <p:nvPr/>
        </p:nvSpPr>
        <p:spPr>
          <a:xfrm>
            <a:off x="2161204" y="9845374"/>
            <a:ext cx="2762295" cy="369332"/>
          </a:xfrm>
          <a:prstGeom prst="rect">
            <a:avLst/>
          </a:prstGeom>
        </p:spPr>
        <p:txBody>
          <a:bodyPr wrap="none">
            <a:spAutoFit/>
          </a:bodyPr>
          <a:lstStyle/>
          <a:p>
            <a:r>
              <a:rPr lang="es-ES" sz="1200" b="1" smtClean="0">
                <a:latin typeface="Arial" panose="020B0604020202020204" pitchFamily="34" charset="0"/>
                <a:cs typeface="Arial" panose="020B0604020202020204" pitchFamily="34" charset="0"/>
              </a:rPr>
              <a:t> REFERENCIAS BIBLIOGRÁFICAS</a:t>
            </a:r>
            <a:r>
              <a:rPr lang="es-ES" smtClean="0">
                <a:latin typeface="Arial" panose="020B0604020202020204" pitchFamily="34" charset="0"/>
                <a:cs typeface="Arial" panose="020B0604020202020204" pitchFamily="34" charset="0"/>
              </a:rPr>
              <a:t> </a:t>
            </a:r>
            <a:endParaRPr lang="es-ES" dirty="0"/>
          </a:p>
        </p:txBody>
      </p:sp>
      <p:pic>
        <p:nvPicPr>
          <p:cNvPr id="2" name="Picture 1"/>
          <p:cNvPicPr>
            <a:picLocks noChangeAspect="1"/>
          </p:cNvPicPr>
          <p:nvPr/>
        </p:nvPicPr>
        <p:blipFill>
          <a:blip r:embed="rId2"/>
          <a:stretch>
            <a:fillRect/>
          </a:stretch>
        </p:blipFill>
        <p:spPr>
          <a:xfrm>
            <a:off x="93956" y="3968274"/>
            <a:ext cx="4088844" cy="2565498"/>
          </a:xfrm>
          <a:prstGeom prst="rect">
            <a:avLst/>
          </a:prstGeom>
        </p:spPr>
      </p:pic>
      <p:sp>
        <p:nvSpPr>
          <p:cNvPr id="5" name="TextBox 4"/>
          <p:cNvSpPr txBox="1"/>
          <p:nvPr/>
        </p:nvSpPr>
        <p:spPr>
          <a:xfrm>
            <a:off x="93956" y="3651815"/>
            <a:ext cx="3077868" cy="338554"/>
          </a:xfrm>
          <a:prstGeom prst="rect">
            <a:avLst/>
          </a:prstGeom>
          <a:noFill/>
        </p:spPr>
        <p:txBody>
          <a:bodyPr wrap="square" rtlCol="0">
            <a:spAutoFit/>
          </a:bodyPr>
          <a:lstStyle/>
          <a:p>
            <a:r>
              <a:rPr lang="es-ES" sz="1600" dirty="0" smtClean="0"/>
              <a:t>Caracterización de la muestra</a:t>
            </a:r>
            <a:endParaRPr lang="es-MX" sz="1600" dirty="0"/>
          </a:p>
        </p:txBody>
      </p:sp>
      <p:sp>
        <p:nvSpPr>
          <p:cNvPr id="6" name="Rectangle 5"/>
          <p:cNvSpPr/>
          <p:nvPr/>
        </p:nvSpPr>
        <p:spPr>
          <a:xfrm>
            <a:off x="4182800" y="3880585"/>
            <a:ext cx="2600325" cy="2677656"/>
          </a:xfrm>
          <a:prstGeom prst="rect">
            <a:avLst/>
          </a:prstGeom>
        </p:spPr>
        <p:txBody>
          <a:bodyPr wrap="square">
            <a:spAutoFit/>
          </a:bodyPr>
          <a:lstStyle/>
          <a:p>
            <a:pPr marL="457200" marR="31115" algn="just"/>
            <a:r>
              <a:rPr lang="es-ES" sz="600" b="1" dirty="0">
                <a:latin typeface="Arial" panose="020B0604020202020204" pitchFamily="34" charset="0"/>
                <a:ea typeface="Calibri" panose="020F0502020204030204" pitchFamily="34" charset="0"/>
                <a:cs typeface="Times New Roman" panose="02020603050405020304" pitchFamily="18" charset="0"/>
              </a:rPr>
              <a:t>Propuesta de indicaciones metodológicas generales</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Llevar vestuario adecuado (traje de baño de licra o nylon) que le permita realizar los movimientos de manera amplia y sin limitaciones, así como gorro y espejuelos de agua.</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Familiarizar al niño con el medio acuático antes de realizar cualquier actividad física planificada, de manera que este se adapte al medio (mojarse la cara, brazos, espalda, soplar el agua, caminar, entre otras).</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Lograr una comunicación verbal y visual con los niños de manera afectuosa, fomentando la socialización con los padres, el profesor y los niños a su alrededor.</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Realizar las actividades de manera sistemática (de 3 a 5 veces por semana) para el logro de los objetivos.</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Realizar juegos de movimientos que garanticen la habilidad motora del niño, su seguridad y confianza.</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Las actividades se realizarán con atención individual, personalizada y en pequeños grupos.</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Realizar movimientos donde se ponga de manifiesto la flexibilidad, regulación, adaptación y cambios de equilibrio, así como coordinación, orientación y diferenciación.</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Utilizar medios de enseñanza que fomenten lo aprendido por el niño.</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Realizar el trabajo de manera frontal (lanzar desde diferentes formas y combinar al menos 2 habilidades).</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Los métodos de enseñanza serán el verbal,  el sensoperceptual, el visual y el práctico.</a:t>
            </a:r>
            <a:endParaRPr lang="es-MX" sz="500" dirty="0">
              <a:latin typeface="Calibri" panose="020F0502020204030204" pitchFamily="34" charset="0"/>
              <a:ea typeface="Calibri" panose="020F0502020204030204" pitchFamily="34" charset="0"/>
              <a:cs typeface="Times New Roman" panose="02020603050405020304" pitchFamily="18" charset="0"/>
            </a:endParaRPr>
          </a:p>
          <a:p>
            <a:pPr marL="342900" marR="31115" lvl="0" indent="-342900" algn="just">
              <a:buFont typeface="+mj-lt"/>
              <a:buAutoNum type="arabicPeriod"/>
            </a:pPr>
            <a:r>
              <a:rPr lang="es-ES" sz="600" dirty="0">
                <a:latin typeface="Arial" panose="020B0604020202020204" pitchFamily="34" charset="0"/>
                <a:ea typeface="Calibri" panose="020F0502020204030204" pitchFamily="34" charset="0"/>
                <a:cs typeface="Times New Roman" panose="02020603050405020304" pitchFamily="18" charset="0"/>
              </a:rPr>
              <a:t>Se insistirá en que los niños respondan de forma verbal en correspondencia con el objeto mostrado, su forma, </a:t>
            </a:r>
            <a:r>
              <a:rPr lang="es-ES" sz="600" dirty="0" smtClean="0">
                <a:latin typeface="Arial" panose="020B0604020202020204" pitchFamily="34" charset="0"/>
                <a:ea typeface="Calibri" panose="020F0502020204030204" pitchFamily="34" charset="0"/>
                <a:cs typeface="Times New Roman" panose="02020603050405020304" pitchFamily="18" charset="0"/>
              </a:rPr>
              <a:t>su color.</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p:cNvSpPr/>
          <p:nvPr/>
        </p:nvSpPr>
        <p:spPr>
          <a:xfrm>
            <a:off x="130919" y="6371011"/>
            <a:ext cx="6921634" cy="2439129"/>
          </a:xfrm>
          <a:prstGeom prst="rect">
            <a:avLst/>
          </a:prstGeom>
        </p:spPr>
        <p:txBody>
          <a:bodyPr wrap="square">
            <a:spAutoFit/>
          </a:bodyPr>
          <a:lstStyle/>
          <a:p>
            <a:r>
              <a:rPr lang="es-ES" sz="1100" b="1" dirty="0"/>
              <a:t>Propuesta de indicaciones metodológicas para el trabajo en el medio acuático</a:t>
            </a:r>
          </a:p>
          <a:p>
            <a:r>
              <a:rPr lang="es-ES" sz="1100" b="1" dirty="0"/>
              <a:t>Cualidades básicas de la natación</a:t>
            </a:r>
          </a:p>
          <a:p>
            <a:r>
              <a:rPr lang="es-ES" sz="900" b="1" dirty="0"/>
              <a:t>Sumersión: </a:t>
            </a:r>
          </a:p>
          <a:p>
            <a:r>
              <a:rPr lang="es-ES" sz="900" dirty="0" smtClean="0"/>
              <a:t>1.Se </a:t>
            </a:r>
            <a:r>
              <a:rPr lang="es-ES" sz="900" dirty="0"/>
              <a:t>realizará de manera gradual, insistiendo en la apertura de los ojos.</a:t>
            </a:r>
          </a:p>
          <a:p>
            <a:r>
              <a:rPr lang="es-ES" sz="900" dirty="0" smtClean="0"/>
              <a:t>2.Se </a:t>
            </a:r>
            <a:r>
              <a:rPr lang="es-ES" sz="900" dirty="0"/>
              <a:t>utilizarán medios y objetos de colores y diferentes formas que llamen la atención del niño y este los recoja.</a:t>
            </a:r>
          </a:p>
          <a:p>
            <a:r>
              <a:rPr lang="es-ES" sz="900" dirty="0" smtClean="0"/>
              <a:t>3.Se </a:t>
            </a:r>
            <a:r>
              <a:rPr lang="es-ES" sz="900" dirty="0"/>
              <a:t>estimulará de forma verbal la acción positiva de los niños por cada actividad realizada.</a:t>
            </a:r>
          </a:p>
          <a:p>
            <a:r>
              <a:rPr lang="es-ES" sz="900" dirty="0" smtClean="0"/>
              <a:t>4.El </a:t>
            </a:r>
            <a:r>
              <a:rPr lang="es-ES" sz="900" dirty="0"/>
              <a:t>niño se trasladará explorando el área de trabajo, sumergido, buscando los objetos arrojados orientándose de manera objetiva en el área.</a:t>
            </a:r>
          </a:p>
          <a:p>
            <a:r>
              <a:rPr lang="es-ES" sz="900" b="1" dirty="0"/>
              <a:t>Respiración:</a:t>
            </a:r>
          </a:p>
          <a:p>
            <a:r>
              <a:rPr lang="es-ES" sz="900" dirty="0" smtClean="0"/>
              <a:t>1.Los </a:t>
            </a:r>
            <a:r>
              <a:rPr lang="es-ES" sz="900" dirty="0"/>
              <a:t>niños deben aprender a soplar el agua con la boca,  estimulando esta mediante objetos flotantes (pelotas de ping </a:t>
            </a:r>
            <a:r>
              <a:rPr lang="es-ES" sz="900" dirty="0" err="1"/>
              <a:t>pong</a:t>
            </a:r>
            <a:r>
              <a:rPr lang="es-ES" sz="900" dirty="0"/>
              <a:t>)</a:t>
            </a:r>
          </a:p>
          <a:p>
            <a:r>
              <a:rPr lang="es-ES" sz="900" dirty="0" smtClean="0"/>
              <a:t>2.Realizar </a:t>
            </a:r>
            <a:r>
              <a:rPr lang="es-ES" sz="900" dirty="0"/>
              <a:t>la respiración con traslado</a:t>
            </a:r>
          </a:p>
          <a:p>
            <a:r>
              <a:rPr lang="es-ES" sz="900" b="1" dirty="0"/>
              <a:t>Locomoción:</a:t>
            </a:r>
          </a:p>
          <a:p>
            <a:r>
              <a:rPr lang="es-ES" sz="900" dirty="0" smtClean="0"/>
              <a:t>1.El </a:t>
            </a:r>
            <a:r>
              <a:rPr lang="es-ES" sz="900" dirty="0"/>
              <a:t>desarrollo de la locomoción se realizará a través de juegos de movimientos, potenciando las habilidades básicas de caminar, correr y movimientos de piernas de libre y perrito.</a:t>
            </a:r>
          </a:p>
          <a:p>
            <a:endParaRPr lang="es-ES" sz="1050" dirty="0"/>
          </a:p>
          <a:p>
            <a:endParaRPr lang="es-ES" sz="1050" dirty="0"/>
          </a:p>
          <a:p>
            <a:endParaRPr lang="es-ES" sz="1050" dirty="0"/>
          </a:p>
        </p:txBody>
      </p:sp>
      <p:pic>
        <p:nvPicPr>
          <p:cNvPr id="1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1599" y="252690"/>
            <a:ext cx="1922725" cy="646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4877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2069</TotalTime>
  <Words>759</Words>
  <Application>Microsoft Office PowerPoint</Application>
  <PresentationFormat>Panorámica</PresentationFormat>
  <Paragraphs>51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profe</dc:creator>
  <cp:lastModifiedBy>Usuario de Windows</cp:lastModifiedBy>
  <cp:revision>35</cp:revision>
  <dcterms:created xsi:type="dcterms:W3CDTF">2020-07-17T18:03:38Z</dcterms:created>
  <dcterms:modified xsi:type="dcterms:W3CDTF">2021-06-04T14:45:49Z</dcterms:modified>
</cp:coreProperties>
</file>